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4"/>
  </p:sldMasterIdLst>
  <p:notesMasterIdLst>
    <p:notesMasterId r:id="rId67"/>
  </p:notesMasterIdLst>
  <p:handoutMasterIdLst>
    <p:handoutMasterId r:id="rId68"/>
  </p:handoutMasterIdLst>
  <p:sldIdLst>
    <p:sldId id="447" r:id="rId5"/>
    <p:sldId id="466" r:id="rId6"/>
    <p:sldId id="454" r:id="rId7"/>
    <p:sldId id="455" r:id="rId8"/>
    <p:sldId id="456" r:id="rId9"/>
    <p:sldId id="457" r:id="rId10"/>
    <p:sldId id="458" r:id="rId11"/>
    <p:sldId id="459" r:id="rId12"/>
    <p:sldId id="461" r:id="rId13"/>
    <p:sldId id="462" r:id="rId14"/>
    <p:sldId id="460" r:id="rId15"/>
    <p:sldId id="467" r:id="rId16"/>
    <p:sldId id="507" r:id="rId17"/>
    <p:sldId id="463" r:id="rId18"/>
    <p:sldId id="509" r:id="rId19"/>
    <p:sldId id="448" r:id="rId20"/>
    <p:sldId id="449" r:id="rId21"/>
    <p:sldId id="450" r:id="rId22"/>
    <p:sldId id="451" r:id="rId23"/>
    <p:sldId id="465" r:id="rId24"/>
    <p:sldId id="469" r:id="rId25"/>
    <p:sldId id="468" r:id="rId26"/>
    <p:sldId id="470" r:id="rId27"/>
    <p:sldId id="508" r:id="rId28"/>
    <p:sldId id="453" r:id="rId29"/>
    <p:sldId id="512" r:id="rId30"/>
    <p:sldId id="511" r:id="rId31"/>
    <p:sldId id="513" r:id="rId32"/>
    <p:sldId id="514" r:id="rId33"/>
    <p:sldId id="464" r:id="rId34"/>
    <p:sldId id="474" r:id="rId35"/>
    <p:sldId id="479" r:id="rId36"/>
    <p:sldId id="475" r:id="rId37"/>
    <p:sldId id="515" r:id="rId38"/>
    <p:sldId id="516" r:id="rId39"/>
    <p:sldId id="517" r:id="rId40"/>
    <p:sldId id="518" r:id="rId41"/>
    <p:sldId id="519" r:id="rId42"/>
    <p:sldId id="520" r:id="rId43"/>
    <p:sldId id="498" r:id="rId44"/>
    <p:sldId id="521" r:id="rId45"/>
    <p:sldId id="478" r:id="rId46"/>
    <p:sldId id="476" r:id="rId47"/>
    <p:sldId id="477" r:id="rId48"/>
    <p:sldId id="480" r:id="rId49"/>
    <p:sldId id="481" r:id="rId50"/>
    <p:sldId id="482" r:id="rId51"/>
    <p:sldId id="483" r:id="rId52"/>
    <p:sldId id="484" r:id="rId53"/>
    <p:sldId id="485" r:id="rId54"/>
    <p:sldId id="486" r:id="rId55"/>
    <p:sldId id="487" r:id="rId56"/>
    <p:sldId id="488" r:id="rId57"/>
    <p:sldId id="490" r:id="rId58"/>
    <p:sldId id="489" r:id="rId59"/>
    <p:sldId id="491" r:id="rId60"/>
    <p:sldId id="492" r:id="rId61"/>
    <p:sldId id="493" r:id="rId62"/>
    <p:sldId id="495" r:id="rId63"/>
    <p:sldId id="496" r:id="rId64"/>
    <p:sldId id="497" r:id="rId65"/>
    <p:sldId id="471" r:id="rId66"/>
  </p:sldIdLst>
  <p:sldSz cx="9144000" cy="5143500" type="screen16x9"/>
  <p:notesSz cx="6950075" cy="9236075"/>
  <p:defaultTextStyle>
    <a:defPPr>
      <a:defRPr lang="en-US"/>
    </a:defPPr>
    <a:lvl1pPr algn="l" rtl="0" fontAlgn="base">
      <a:spcBef>
        <a:spcPct val="0"/>
      </a:spcBef>
      <a:spcAft>
        <a:spcPct val="0"/>
      </a:spcAft>
      <a:defRPr sz="1800" kern="1200">
        <a:solidFill>
          <a:schemeClr val="tx1"/>
        </a:solidFill>
        <a:latin typeface="Tahoma" pitchFamily="34" charset="0"/>
        <a:ea typeface="+mn-ea"/>
        <a:cs typeface="+mn-cs"/>
      </a:defRPr>
    </a:lvl1pPr>
    <a:lvl2pPr marL="342900" algn="l" rtl="0" fontAlgn="base">
      <a:spcBef>
        <a:spcPct val="0"/>
      </a:spcBef>
      <a:spcAft>
        <a:spcPct val="0"/>
      </a:spcAft>
      <a:defRPr sz="1800" kern="1200">
        <a:solidFill>
          <a:schemeClr val="tx1"/>
        </a:solidFill>
        <a:latin typeface="Tahoma" pitchFamily="34" charset="0"/>
        <a:ea typeface="+mn-ea"/>
        <a:cs typeface="+mn-cs"/>
      </a:defRPr>
    </a:lvl2pPr>
    <a:lvl3pPr marL="685800" algn="l" rtl="0" fontAlgn="base">
      <a:spcBef>
        <a:spcPct val="0"/>
      </a:spcBef>
      <a:spcAft>
        <a:spcPct val="0"/>
      </a:spcAft>
      <a:defRPr sz="1800" kern="1200">
        <a:solidFill>
          <a:schemeClr val="tx1"/>
        </a:solidFill>
        <a:latin typeface="Tahoma" pitchFamily="34" charset="0"/>
        <a:ea typeface="+mn-ea"/>
        <a:cs typeface="+mn-cs"/>
      </a:defRPr>
    </a:lvl3pPr>
    <a:lvl4pPr marL="1028700" algn="l" rtl="0" fontAlgn="base">
      <a:spcBef>
        <a:spcPct val="0"/>
      </a:spcBef>
      <a:spcAft>
        <a:spcPct val="0"/>
      </a:spcAft>
      <a:defRPr sz="1800" kern="1200">
        <a:solidFill>
          <a:schemeClr val="tx1"/>
        </a:solidFill>
        <a:latin typeface="Tahoma" pitchFamily="34" charset="0"/>
        <a:ea typeface="+mn-ea"/>
        <a:cs typeface="+mn-cs"/>
      </a:defRPr>
    </a:lvl4pPr>
    <a:lvl5pPr marL="1371600" algn="l" rtl="0" fontAlgn="base">
      <a:spcBef>
        <a:spcPct val="0"/>
      </a:spcBef>
      <a:spcAft>
        <a:spcPct val="0"/>
      </a:spcAft>
      <a:defRPr sz="1800" kern="1200">
        <a:solidFill>
          <a:schemeClr val="tx1"/>
        </a:solidFill>
        <a:latin typeface="Tahoma" pitchFamily="34" charset="0"/>
        <a:ea typeface="+mn-ea"/>
        <a:cs typeface="+mn-cs"/>
      </a:defRPr>
    </a:lvl5pPr>
    <a:lvl6pPr marL="1714500" algn="l" defTabSz="685800" rtl="0" eaLnBrk="1" latinLnBrk="0" hangingPunct="1">
      <a:defRPr sz="1800" kern="1200">
        <a:solidFill>
          <a:schemeClr val="tx1"/>
        </a:solidFill>
        <a:latin typeface="Tahoma" pitchFamily="34" charset="0"/>
        <a:ea typeface="+mn-ea"/>
        <a:cs typeface="+mn-cs"/>
      </a:defRPr>
    </a:lvl6pPr>
    <a:lvl7pPr marL="2057400" algn="l" defTabSz="685800" rtl="0" eaLnBrk="1" latinLnBrk="0" hangingPunct="1">
      <a:defRPr sz="1800" kern="1200">
        <a:solidFill>
          <a:schemeClr val="tx1"/>
        </a:solidFill>
        <a:latin typeface="Tahoma" pitchFamily="34" charset="0"/>
        <a:ea typeface="+mn-ea"/>
        <a:cs typeface="+mn-cs"/>
      </a:defRPr>
    </a:lvl7pPr>
    <a:lvl8pPr marL="2400300" algn="l" defTabSz="685800" rtl="0" eaLnBrk="1" latinLnBrk="0" hangingPunct="1">
      <a:defRPr sz="1800" kern="1200">
        <a:solidFill>
          <a:schemeClr val="tx1"/>
        </a:solidFill>
        <a:latin typeface="Tahoma" pitchFamily="34" charset="0"/>
        <a:ea typeface="+mn-ea"/>
        <a:cs typeface="+mn-cs"/>
      </a:defRPr>
    </a:lvl8pPr>
    <a:lvl9pPr marL="2743200" algn="l" defTabSz="685800" rtl="0" eaLnBrk="1" latinLnBrk="0" hangingPunct="1">
      <a:defRPr sz="18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BE14"/>
    <a:srgbClr val="CFC215"/>
    <a:srgbClr val="F2F3C9"/>
    <a:srgbClr val="CCDB9D"/>
    <a:srgbClr val="EAD896"/>
    <a:srgbClr val="B1F1B7"/>
    <a:srgbClr val="FFF1C9"/>
    <a:srgbClr val="FFFCF3"/>
    <a:srgbClr val="FFEAA7"/>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1" autoAdjust="0"/>
    <p:restoredTop sz="94140" autoAdjust="0"/>
  </p:normalViewPr>
  <p:slideViewPr>
    <p:cSldViewPr>
      <p:cViewPr varScale="1">
        <p:scale>
          <a:sx n="94" d="100"/>
          <a:sy n="94" d="100"/>
        </p:scale>
        <p:origin x="84" y="28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74"/>
    </p:cViewPr>
  </p:sorterViewPr>
  <p:notesViewPr>
    <p:cSldViewPr>
      <p:cViewPr varScale="1">
        <p:scale>
          <a:sx n="85" d="100"/>
          <a:sy n="85" d="100"/>
        </p:scale>
        <p:origin x="3342" y="90"/>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011488"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a:defRPr sz="1200" smtClean="0"/>
            </a:lvl1pPr>
          </a:lstStyle>
          <a:p>
            <a:pPr>
              <a:defRPr/>
            </a:pPr>
            <a:endParaRPr lang="en-US"/>
          </a:p>
        </p:txBody>
      </p:sp>
      <p:sp>
        <p:nvSpPr>
          <p:cNvPr id="97283" name="Rectangle 3"/>
          <p:cNvSpPr>
            <a:spLocks noGrp="1" noChangeArrowheads="1"/>
          </p:cNvSpPr>
          <p:nvPr>
            <p:ph type="dt" sz="quarter" idx="1"/>
          </p:nvPr>
        </p:nvSpPr>
        <p:spPr bwMode="auto">
          <a:xfrm>
            <a:off x="3938588" y="0"/>
            <a:ext cx="3011487"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a:defRPr sz="1200" smtClean="0"/>
            </a:lvl1pPr>
          </a:lstStyle>
          <a:p>
            <a:pPr>
              <a:defRPr/>
            </a:pPr>
            <a:endParaRPr lang="en-US"/>
          </a:p>
        </p:txBody>
      </p:sp>
      <p:sp>
        <p:nvSpPr>
          <p:cNvPr id="97284" name="Rectangle 4"/>
          <p:cNvSpPr>
            <a:spLocks noGrp="1" noChangeArrowheads="1"/>
          </p:cNvSpPr>
          <p:nvPr>
            <p:ph type="ftr" sz="quarter" idx="2"/>
          </p:nvPr>
        </p:nvSpPr>
        <p:spPr bwMode="auto">
          <a:xfrm>
            <a:off x="0" y="8774113"/>
            <a:ext cx="3011488"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a:defRPr sz="1200" smtClean="0"/>
            </a:lvl1pPr>
          </a:lstStyle>
          <a:p>
            <a:pPr>
              <a:defRPr/>
            </a:pPr>
            <a:endParaRPr lang="en-US"/>
          </a:p>
        </p:txBody>
      </p:sp>
      <p:sp>
        <p:nvSpPr>
          <p:cNvPr id="97285" name="Rectangle 5"/>
          <p:cNvSpPr>
            <a:spLocks noGrp="1" noChangeArrowheads="1"/>
          </p:cNvSpPr>
          <p:nvPr>
            <p:ph type="sldNum" sz="quarter" idx="3"/>
          </p:nvPr>
        </p:nvSpPr>
        <p:spPr bwMode="auto">
          <a:xfrm>
            <a:off x="3938588" y="8774113"/>
            <a:ext cx="3011487"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a:defRPr sz="1200" smtClean="0"/>
            </a:lvl1pPr>
          </a:lstStyle>
          <a:p>
            <a:pPr>
              <a:defRPr/>
            </a:pPr>
            <a:fld id="{F1D50257-17F5-44CD-923E-9E9E8834CB3C}" type="slidenum">
              <a:rPr lang="en-US"/>
              <a:pPr>
                <a:defRPr/>
              </a:pPr>
              <a:t>‹#›</a:t>
            </a:fld>
            <a:endParaRPr lang="en-US"/>
          </a:p>
        </p:txBody>
      </p:sp>
    </p:spTree>
    <p:extLst>
      <p:ext uri="{BB962C8B-B14F-4D97-AF65-F5344CB8AC3E}">
        <p14:creationId xmlns:p14="http://schemas.microsoft.com/office/powerpoint/2010/main" val="7879827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0"/>
            <a:ext cx="3011488"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a:defRPr sz="1200" smtClean="0"/>
            </a:lvl1pPr>
          </a:lstStyle>
          <a:p>
            <a:pPr>
              <a:defRPr/>
            </a:pPr>
            <a:endParaRPr lang="en-US"/>
          </a:p>
        </p:txBody>
      </p:sp>
      <p:sp>
        <p:nvSpPr>
          <p:cNvPr id="99331" name="Rectangle 3"/>
          <p:cNvSpPr>
            <a:spLocks noGrp="1" noChangeArrowheads="1"/>
          </p:cNvSpPr>
          <p:nvPr>
            <p:ph type="dt" idx="1"/>
          </p:nvPr>
        </p:nvSpPr>
        <p:spPr bwMode="auto">
          <a:xfrm>
            <a:off x="3938588" y="0"/>
            <a:ext cx="3011487"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a:defRPr sz="1200" smtClean="0"/>
            </a:lvl1pPr>
          </a:lstStyle>
          <a:p>
            <a:pPr>
              <a:defRPr/>
            </a:pPr>
            <a:endParaRPr lang="en-US"/>
          </a:p>
        </p:txBody>
      </p:sp>
      <p:sp>
        <p:nvSpPr>
          <p:cNvPr id="16388" name="Rectangle 4"/>
          <p:cNvSpPr>
            <a:spLocks noGrp="1" noRot="1" noChangeAspect="1" noChangeArrowheads="1" noTextEdit="1"/>
          </p:cNvSpPr>
          <p:nvPr>
            <p:ph type="sldImg" idx="2"/>
          </p:nvPr>
        </p:nvSpPr>
        <p:spPr bwMode="auto">
          <a:xfrm>
            <a:off x="396875" y="692150"/>
            <a:ext cx="6156325"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3" name="Rectangle 5"/>
          <p:cNvSpPr>
            <a:spLocks noGrp="1" noChangeArrowheads="1"/>
          </p:cNvSpPr>
          <p:nvPr>
            <p:ph type="body" sz="quarter" idx="3"/>
          </p:nvPr>
        </p:nvSpPr>
        <p:spPr bwMode="auto">
          <a:xfrm>
            <a:off x="927100" y="4387850"/>
            <a:ext cx="5095875" cy="4156075"/>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9334" name="Rectangle 6"/>
          <p:cNvSpPr>
            <a:spLocks noGrp="1" noChangeArrowheads="1"/>
          </p:cNvSpPr>
          <p:nvPr>
            <p:ph type="ftr" sz="quarter" idx="4"/>
          </p:nvPr>
        </p:nvSpPr>
        <p:spPr bwMode="auto">
          <a:xfrm>
            <a:off x="0" y="8774113"/>
            <a:ext cx="3011488"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a:defRPr sz="1200" smtClean="0"/>
            </a:lvl1pPr>
          </a:lstStyle>
          <a:p>
            <a:pPr>
              <a:defRPr/>
            </a:pPr>
            <a:endParaRPr lang="en-US"/>
          </a:p>
        </p:txBody>
      </p:sp>
      <p:sp>
        <p:nvSpPr>
          <p:cNvPr id="99335" name="Rectangle 7"/>
          <p:cNvSpPr>
            <a:spLocks noGrp="1" noChangeArrowheads="1"/>
          </p:cNvSpPr>
          <p:nvPr>
            <p:ph type="sldNum" sz="quarter" idx="5"/>
          </p:nvPr>
        </p:nvSpPr>
        <p:spPr bwMode="auto">
          <a:xfrm>
            <a:off x="3938588" y="8774113"/>
            <a:ext cx="3011487"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a:defRPr sz="1200" smtClean="0"/>
            </a:lvl1pPr>
          </a:lstStyle>
          <a:p>
            <a:pPr>
              <a:defRPr/>
            </a:pPr>
            <a:fld id="{72847581-2AB3-4E1B-9DDC-68E157F3E9DE}" type="slidenum">
              <a:rPr lang="en-US"/>
              <a:pPr>
                <a:defRPr/>
              </a:pPr>
              <a:t>‹#›</a:t>
            </a:fld>
            <a:endParaRPr lang="en-US"/>
          </a:p>
        </p:txBody>
      </p:sp>
    </p:spTree>
    <p:extLst>
      <p:ext uri="{BB962C8B-B14F-4D97-AF65-F5344CB8AC3E}">
        <p14:creationId xmlns:p14="http://schemas.microsoft.com/office/powerpoint/2010/main" val="34992272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900" kern="1200">
        <a:solidFill>
          <a:schemeClr val="tx1"/>
        </a:solidFill>
        <a:latin typeface="Arial" charset="0"/>
        <a:ea typeface="+mn-ea"/>
        <a:cs typeface="+mn-cs"/>
      </a:defRPr>
    </a:lvl1pPr>
    <a:lvl2pPr marL="342900" algn="l" rtl="0" eaLnBrk="0" fontAlgn="base" hangingPunct="0">
      <a:spcBef>
        <a:spcPct val="30000"/>
      </a:spcBef>
      <a:spcAft>
        <a:spcPct val="0"/>
      </a:spcAft>
      <a:defRPr kumimoji="1" sz="900" kern="1200">
        <a:solidFill>
          <a:schemeClr val="tx1"/>
        </a:solidFill>
        <a:latin typeface="Arial" charset="0"/>
        <a:ea typeface="+mn-ea"/>
        <a:cs typeface="+mn-cs"/>
      </a:defRPr>
    </a:lvl2pPr>
    <a:lvl3pPr marL="685800" algn="l" rtl="0" eaLnBrk="0" fontAlgn="base" hangingPunct="0">
      <a:spcBef>
        <a:spcPct val="30000"/>
      </a:spcBef>
      <a:spcAft>
        <a:spcPct val="0"/>
      </a:spcAft>
      <a:defRPr kumimoji="1" sz="900" kern="1200">
        <a:solidFill>
          <a:schemeClr val="tx1"/>
        </a:solidFill>
        <a:latin typeface="Arial" charset="0"/>
        <a:ea typeface="+mn-ea"/>
        <a:cs typeface="+mn-cs"/>
      </a:defRPr>
    </a:lvl3pPr>
    <a:lvl4pPr marL="1028700" algn="l" rtl="0" eaLnBrk="0" fontAlgn="base" hangingPunct="0">
      <a:spcBef>
        <a:spcPct val="30000"/>
      </a:spcBef>
      <a:spcAft>
        <a:spcPct val="0"/>
      </a:spcAft>
      <a:defRPr kumimoji="1" sz="900" kern="1200">
        <a:solidFill>
          <a:schemeClr val="tx1"/>
        </a:solidFill>
        <a:latin typeface="Arial" charset="0"/>
        <a:ea typeface="+mn-ea"/>
        <a:cs typeface="+mn-cs"/>
      </a:defRPr>
    </a:lvl4pPr>
    <a:lvl5pPr marL="1371600" algn="l" rtl="0" eaLnBrk="0" fontAlgn="base" hangingPunct="0">
      <a:spcBef>
        <a:spcPct val="30000"/>
      </a:spcBef>
      <a:spcAft>
        <a:spcPct val="0"/>
      </a:spcAft>
      <a:defRPr kumimoji="1" sz="900" kern="1200">
        <a:solidFill>
          <a:schemeClr val="tx1"/>
        </a:solidFill>
        <a:latin typeface="Arial"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22"/>
          <p:cNvSpPr>
            <a:spLocks noChangeArrowheads="1"/>
          </p:cNvSpPr>
          <p:nvPr userDrawn="1"/>
        </p:nvSpPr>
        <p:spPr bwMode="ltGray">
          <a:xfrm>
            <a:off x="398464" y="2227660"/>
            <a:ext cx="668337" cy="355997"/>
          </a:xfrm>
          <a:prstGeom prst="rect">
            <a:avLst/>
          </a:prstGeom>
          <a:gradFill rotWithShape="0">
            <a:gsLst>
              <a:gs pos="0">
                <a:srgbClr val="9966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5" name="Rectangle 25"/>
          <p:cNvSpPr>
            <a:spLocks noChangeArrowheads="1"/>
          </p:cNvSpPr>
          <p:nvPr userDrawn="1"/>
        </p:nvSpPr>
        <p:spPr bwMode="ltGray">
          <a:xfrm>
            <a:off x="522288" y="2532460"/>
            <a:ext cx="849312" cy="355997"/>
          </a:xfrm>
          <a:prstGeom prst="rect">
            <a:avLst/>
          </a:prstGeom>
          <a:gradFill rotWithShape="0">
            <a:gsLst>
              <a:gs pos="0">
                <a:srgbClr val="FF00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 name="Rectangle 27"/>
          <p:cNvSpPr>
            <a:spLocks noChangeArrowheads="1"/>
          </p:cNvSpPr>
          <p:nvPr userDrawn="1"/>
        </p:nvSpPr>
        <p:spPr bwMode="ltGray">
          <a:xfrm>
            <a:off x="107950" y="2477692"/>
            <a:ext cx="560388" cy="316706"/>
          </a:xfrm>
          <a:prstGeom prst="rect">
            <a:avLst/>
          </a:prstGeom>
          <a:gradFill rotWithShape="0">
            <a:gsLst>
              <a:gs pos="0">
                <a:srgbClr val="CCCC00"/>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7" name="Rectangle 10"/>
          <p:cNvSpPr>
            <a:spLocks noChangeArrowheads="1"/>
          </p:cNvSpPr>
          <p:nvPr/>
        </p:nvSpPr>
        <p:spPr bwMode="auto">
          <a:xfrm>
            <a:off x="635001" y="2103835"/>
            <a:ext cx="31750" cy="789384"/>
          </a:xfrm>
          <a:prstGeom prst="rect">
            <a:avLst/>
          </a:prstGeom>
          <a:solidFill>
            <a:schemeClr val="bg2"/>
          </a:solidFill>
          <a:ln w="9525">
            <a:noFill/>
            <a:miter lim="800000"/>
            <a:headEnd/>
            <a:tailEnd/>
          </a:ln>
          <a:effectLst/>
        </p:spPr>
        <p:txBody>
          <a:bodyPr wrap="none" anchor="ctr"/>
          <a:lstStyle/>
          <a:p>
            <a:pPr>
              <a:defRPr/>
            </a:pPr>
            <a:endParaRPr lang="en-US" sz="1800"/>
          </a:p>
        </p:txBody>
      </p:sp>
      <p:sp>
        <p:nvSpPr>
          <p:cNvPr id="8" name="Rectangle 11"/>
          <p:cNvSpPr>
            <a:spLocks noChangeArrowheads="1"/>
          </p:cNvSpPr>
          <p:nvPr/>
        </p:nvSpPr>
        <p:spPr bwMode="auto">
          <a:xfrm flipV="1">
            <a:off x="315913" y="2720578"/>
            <a:ext cx="8693150" cy="4167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en-US" sz="1800"/>
          </a:p>
        </p:txBody>
      </p:sp>
      <p:sp>
        <p:nvSpPr>
          <p:cNvPr id="9" name="Text Box 29"/>
          <p:cNvSpPr txBox="1">
            <a:spLocks noChangeArrowheads="1"/>
          </p:cNvSpPr>
          <p:nvPr userDrawn="1"/>
        </p:nvSpPr>
        <p:spPr bwMode="auto">
          <a:xfrm>
            <a:off x="6019800" y="113340"/>
            <a:ext cx="2989263" cy="646331"/>
          </a:xfrm>
          <a:prstGeom prst="rect">
            <a:avLst/>
          </a:prstGeom>
          <a:noFill/>
          <a:ln w="9525">
            <a:noFill/>
            <a:miter lim="800000"/>
            <a:headEnd/>
            <a:tailEnd/>
          </a:ln>
          <a:effectLst/>
        </p:spPr>
        <p:txBody>
          <a:bodyPr wrap="square">
            <a:spAutoFit/>
          </a:bodyPr>
          <a:lstStyle/>
          <a:p>
            <a:pPr>
              <a:spcBef>
                <a:spcPts val="0"/>
              </a:spcBef>
              <a:defRPr/>
            </a:pPr>
            <a:r>
              <a:rPr lang="en-US" sz="1800" dirty="0"/>
              <a:t>Sergey K. Aityan</a:t>
            </a:r>
          </a:p>
          <a:p>
            <a:pPr>
              <a:spcBef>
                <a:spcPts val="0"/>
              </a:spcBef>
              <a:defRPr/>
            </a:pPr>
            <a:r>
              <a:rPr lang="en-US" sz="1800" dirty="0"/>
              <a:t>s.aityan@northeastern.edu</a:t>
            </a:r>
          </a:p>
        </p:txBody>
      </p:sp>
      <p:sp>
        <p:nvSpPr>
          <p:cNvPr id="65548" name="Rectangle 12"/>
          <p:cNvSpPr>
            <a:spLocks noGrp="1" noChangeArrowheads="1"/>
          </p:cNvSpPr>
          <p:nvPr>
            <p:ph type="ctrTitle"/>
          </p:nvPr>
        </p:nvSpPr>
        <p:spPr>
          <a:xfrm>
            <a:off x="1524000" y="3095491"/>
            <a:ext cx="5564995" cy="598884"/>
          </a:xfrm>
        </p:spPr>
        <p:txBody>
          <a:bodyPr/>
          <a:lstStyle>
            <a:lvl1pPr>
              <a:defRPr sz="3200"/>
            </a:lvl1pPr>
          </a:lstStyle>
          <a:p>
            <a:r>
              <a:rPr lang="en-US" dirty="0"/>
              <a:t>Click to edit Master title style</a:t>
            </a:r>
          </a:p>
        </p:txBody>
      </p:sp>
      <p:sp>
        <p:nvSpPr>
          <p:cNvPr id="3" name="Text Box 29">
            <a:extLst>
              <a:ext uri="{FF2B5EF4-FFF2-40B4-BE49-F238E27FC236}">
                <a16:creationId xmlns:a16="http://schemas.microsoft.com/office/drawing/2014/main" id="{A64F5065-D737-E9BE-1E51-58481296AB41}"/>
              </a:ext>
            </a:extLst>
          </p:cNvPr>
          <p:cNvSpPr txBox="1">
            <a:spLocks noChangeArrowheads="1"/>
          </p:cNvSpPr>
          <p:nvPr userDrawn="1"/>
        </p:nvSpPr>
        <p:spPr bwMode="auto">
          <a:xfrm>
            <a:off x="959647" y="1951259"/>
            <a:ext cx="8076403" cy="584775"/>
          </a:xfrm>
          <a:prstGeom prst="rect">
            <a:avLst/>
          </a:prstGeom>
          <a:noFill/>
          <a:ln w="9525">
            <a:noFill/>
            <a:miter lim="800000"/>
            <a:headEnd/>
            <a:tailEnd/>
          </a:ln>
          <a:effectLst/>
        </p:spPr>
        <p:txBody>
          <a:bodyPr wrap="square">
            <a:spAutoFit/>
          </a:bodyPr>
          <a:lstStyle/>
          <a:p>
            <a:r>
              <a:rPr lang="en-US" sz="3200" baseline="0" dirty="0">
                <a:solidFill>
                  <a:srgbClr val="333399"/>
                </a:solidFill>
              </a:rPr>
              <a:t>Application Engineering and Development</a:t>
            </a:r>
          </a:p>
        </p:txBody>
      </p:sp>
      <p:pic>
        <p:nvPicPr>
          <p:cNvPr id="2" name="Picture 1">
            <a:extLst>
              <a:ext uri="{FF2B5EF4-FFF2-40B4-BE49-F238E27FC236}">
                <a16:creationId xmlns:a16="http://schemas.microsoft.com/office/drawing/2014/main" id="{92456850-AB26-F658-4BCE-ACAB9ECB156B}"/>
              </a:ext>
            </a:extLst>
          </p:cNvPr>
          <p:cNvPicPr>
            <a:picLocks noChangeAspect="1"/>
          </p:cNvPicPr>
          <p:nvPr userDrawn="1"/>
        </p:nvPicPr>
        <p:blipFill>
          <a:blip r:embed="rId2"/>
          <a:stretch>
            <a:fillRect/>
          </a:stretch>
        </p:blipFill>
        <p:spPr>
          <a:xfrm>
            <a:off x="166687" y="189691"/>
            <a:ext cx="2074864" cy="581794"/>
          </a:xfrm>
          <a:prstGeom prst="rect">
            <a:avLst/>
          </a:prstGeom>
        </p:spPr>
      </p:pic>
    </p:spTree>
    <p:extLst>
      <p:ext uri="{BB962C8B-B14F-4D97-AF65-F5344CB8AC3E}">
        <p14:creationId xmlns:p14="http://schemas.microsoft.com/office/powerpoint/2010/main" val="1703264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0659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28385" y="1114188"/>
            <a:ext cx="4029315" cy="3456385"/>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800600" y="1114188"/>
            <a:ext cx="3943350" cy="3456385"/>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2368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28385" y="1114189"/>
            <a:ext cx="8182215" cy="1305162"/>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5472" y="2792489"/>
            <a:ext cx="3984127" cy="1912861"/>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AB43A41-22AC-44C6-F385-3B4D3B2D5428}"/>
              </a:ext>
            </a:extLst>
          </p:cNvPr>
          <p:cNvSpPr>
            <a:spLocks noGrp="1"/>
          </p:cNvSpPr>
          <p:nvPr>
            <p:ph sz="half" idx="10"/>
          </p:nvPr>
        </p:nvSpPr>
        <p:spPr>
          <a:xfrm>
            <a:off x="4626473" y="2767555"/>
            <a:ext cx="3984127" cy="1912861"/>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6081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5634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2267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37" name="Rectangle 25"/>
          <p:cNvSpPr>
            <a:spLocks noChangeArrowheads="1"/>
          </p:cNvSpPr>
          <p:nvPr userDrawn="1"/>
        </p:nvSpPr>
        <p:spPr bwMode="ltGray">
          <a:xfrm>
            <a:off x="398464" y="303610"/>
            <a:ext cx="668337" cy="355997"/>
          </a:xfrm>
          <a:prstGeom prst="rect">
            <a:avLst/>
          </a:prstGeom>
          <a:gradFill rotWithShape="0">
            <a:gsLst>
              <a:gs pos="0">
                <a:srgbClr val="9966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4538" name="Rectangle 26"/>
          <p:cNvSpPr>
            <a:spLocks noChangeArrowheads="1"/>
          </p:cNvSpPr>
          <p:nvPr userDrawn="1"/>
        </p:nvSpPr>
        <p:spPr bwMode="ltGray">
          <a:xfrm>
            <a:off x="522288" y="608410"/>
            <a:ext cx="849312" cy="355997"/>
          </a:xfrm>
          <a:prstGeom prst="rect">
            <a:avLst/>
          </a:prstGeom>
          <a:gradFill rotWithShape="0">
            <a:gsLst>
              <a:gs pos="0">
                <a:srgbClr val="FF00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4539" name="Rectangle 27"/>
          <p:cNvSpPr>
            <a:spLocks noChangeArrowheads="1"/>
          </p:cNvSpPr>
          <p:nvPr userDrawn="1"/>
        </p:nvSpPr>
        <p:spPr bwMode="ltGray">
          <a:xfrm>
            <a:off x="107950" y="553641"/>
            <a:ext cx="560388" cy="316706"/>
          </a:xfrm>
          <a:prstGeom prst="rect">
            <a:avLst/>
          </a:prstGeom>
          <a:gradFill rotWithShape="0">
            <a:gsLst>
              <a:gs pos="0">
                <a:srgbClr val="CCCC00"/>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64520" name="Rectangle 8"/>
          <p:cNvSpPr>
            <a:spLocks noChangeArrowheads="1"/>
          </p:cNvSpPr>
          <p:nvPr/>
        </p:nvSpPr>
        <p:spPr bwMode="gray">
          <a:xfrm>
            <a:off x="434976" y="776287"/>
            <a:ext cx="8226425" cy="23813"/>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1033" name="Rectangle 9"/>
          <p:cNvSpPr>
            <a:spLocks noGrp="1" noChangeArrowheads="1"/>
          </p:cNvSpPr>
          <p:nvPr>
            <p:ph type="title"/>
          </p:nvPr>
        </p:nvSpPr>
        <p:spPr bwMode="auto">
          <a:xfrm>
            <a:off x="1393827" y="285750"/>
            <a:ext cx="672305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34" name="Rectangle 10"/>
          <p:cNvSpPr>
            <a:spLocks noGrp="1" noChangeArrowheads="1"/>
          </p:cNvSpPr>
          <p:nvPr>
            <p:ph type="body" idx="1"/>
          </p:nvPr>
        </p:nvSpPr>
        <p:spPr bwMode="auto">
          <a:xfrm>
            <a:off x="434975" y="1098321"/>
            <a:ext cx="8251823" cy="345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64526" name="Text Box 14"/>
          <p:cNvSpPr txBox="1">
            <a:spLocks noChangeArrowheads="1"/>
          </p:cNvSpPr>
          <p:nvPr userDrawn="1"/>
        </p:nvSpPr>
        <p:spPr bwMode="auto">
          <a:xfrm>
            <a:off x="0" y="0"/>
            <a:ext cx="2286000" cy="323165"/>
          </a:xfrm>
          <a:prstGeom prst="rect">
            <a:avLst/>
          </a:prstGeom>
          <a:noFill/>
          <a:ln w="9525">
            <a:noFill/>
            <a:miter lim="800000"/>
            <a:headEnd/>
            <a:tailEnd/>
          </a:ln>
          <a:effectLst/>
        </p:spPr>
        <p:txBody>
          <a:bodyPr wrap="square">
            <a:spAutoFit/>
          </a:bodyPr>
          <a:lstStyle/>
          <a:p>
            <a:pPr>
              <a:spcBef>
                <a:spcPct val="50000"/>
              </a:spcBef>
              <a:defRPr/>
            </a:pPr>
            <a:r>
              <a:rPr lang="en-US" sz="1500" dirty="0"/>
              <a:t>Sergey Aityan</a:t>
            </a:r>
          </a:p>
        </p:txBody>
      </p:sp>
      <p:sp>
        <p:nvSpPr>
          <p:cNvPr id="64529" name="Text Box 17"/>
          <p:cNvSpPr txBox="1">
            <a:spLocks noChangeArrowheads="1"/>
          </p:cNvSpPr>
          <p:nvPr userDrawn="1"/>
        </p:nvSpPr>
        <p:spPr bwMode="auto">
          <a:xfrm>
            <a:off x="7543800" y="4901453"/>
            <a:ext cx="1371600" cy="300082"/>
          </a:xfrm>
          <a:prstGeom prst="rect">
            <a:avLst/>
          </a:prstGeom>
          <a:noFill/>
          <a:ln w="9525">
            <a:noFill/>
            <a:miter lim="800000"/>
            <a:headEnd/>
            <a:tailEnd/>
          </a:ln>
          <a:effec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eaLnBrk="1" hangingPunct="1">
              <a:spcBef>
                <a:spcPct val="50000"/>
              </a:spcBef>
            </a:pPr>
            <a:r>
              <a:rPr lang="en-US" altLang="en-US" sz="1350" dirty="0"/>
              <a:t>Slide </a:t>
            </a:r>
            <a:fld id="{67157EC5-6444-444D-B5D1-86515F90BDAD}" type="slidenum">
              <a:rPr lang="en-US" altLang="en-US" sz="1350"/>
              <a:pPr algn="r" eaLnBrk="1" hangingPunct="1">
                <a:spcBef>
                  <a:spcPct val="50000"/>
                </a:spcBef>
              </a:pPr>
              <a:t>‹#›</a:t>
            </a:fld>
            <a:r>
              <a:rPr lang="en-US" altLang="en-US" sz="1350" dirty="0"/>
              <a:t> / 61</a:t>
            </a:r>
          </a:p>
        </p:txBody>
      </p:sp>
      <p:sp>
        <p:nvSpPr>
          <p:cNvPr id="64530" name="Text Box 18"/>
          <p:cNvSpPr txBox="1">
            <a:spLocks noChangeArrowheads="1"/>
          </p:cNvSpPr>
          <p:nvPr userDrawn="1"/>
        </p:nvSpPr>
        <p:spPr bwMode="auto">
          <a:xfrm>
            <a:off x="125342" y="4879390"/>
            <a:ext cx="3379858" cy="300082"/>
          </a:xfrm>
          <a:prstGeom prst="rect">
            <a:avLst/>
          </a:prstGeom>
          <a:noFill/>
          <a:ln w="9525">
            <a:noFill/>
            <a:miter lim="800000"/>
            <a:headEnd/>
            <a:tailEnd/>
          </a:ln>
          <a:effectLst/>
        </p:spPr>
        <p:txBody>
          <a:bodyPr wrap="square">
            <a:spAutoFit/>
          </a:bodyPr>
          <a:lstStyle/>
          <a:p>
            <a:pPr>
              <a:spcBef>
                <a:spcPct val="50000"/>
              </a:spcBef>
              <a:defRPr/>
            </a:pPr>
            <a:r>
              <a:rPr lang="en-US" sz="1350" dirty="0"/>
              <a:t>Application Engineering and Development</a:t>
            </a:r>
          </a:p>
        </p:txBody>
      </p:sp>
      <p:sp>
        <p:nvSpPr>
          <p:cNvPr id="64532" name="Rectangle 20"/>
          <p:cNvSpPr>
            <a:spLocks noChangeArrowheads="1"/>
          </p:cNvSpPr>
          <p:nvPr userDrawn="1"/>
        </p:nvSpPr>
        <p:spPr bwMode="auto">
          <a:xfrm>
            <a:off x="3810000" y="4879369"/>
            <a:ext cx="3243708" cy="300082"/>
          </a:xfrm>
          <a:prstGeom prst="rect">
            <a:avLst/>
          </a:prstGeom>
          <a:noFill/>
          <a:ln w="9525">
            <a:noFill/>
            <a:miter lim="800000"/>
            <a:headEnd/>
            <a:tailEnd/>
          </a:ln>
          <a:effectLst/>
        </p:spPr>
        <p:txBody>
          <a:bodyPr wrap="none">
            <a:spAutoFit/>
          </a:bodyPr>
          <a:lstStyle/>
          <a:p>
            <a:pPr>
              <a:defRPr/>
            </a:pPr>
            <a:r>
              <a:rPr lang="en-US" sz="1350" dirty="0"/>
              <a:t>Chapter 2 – Tools for Java Development</a:t>
            </a:r>
          </a:p>
        </p:txBody>
      </p:sp>
      <p:sp>
        <p:nvSpPr>
          <p:cNvPr id="64533" name="Line 21"/>
          <p:cNvSpPr>
            <a:spLocks noChangeShapeType="1"/>
          </p:cNvSpPr>
          <p:nvPr userDrawn="1"/>
        </p:nvSpPr>
        <p:spPr bwMode="auto">
          <a:xfrm>
            <a:off x="228600" y="4931569"/>
            <a:ext cx="8686800" cy="0"/>
          </a:xfrm>
          <a:prstGeom prst="line">
            <a:avLst/>
          </a:prstGeom>
          <a:noFill/>
          <a:ln w="9525">
            <a:solidFill>
              <a:schemeClr val="tx1"/>
            </a:solidFill>
            <a:miter lim="800000"/>
            <a:headEnd/>
            <a:tailEnd/>
          </a:ln>
          <a:effectLst/>
        </p:spPr>
        <p:txBody>
          <a:bodyPr wrap="none"/>
          <a:lstStyle/>
          <a:p>
            <a:pPr>
              <a:defRPr/>
            </a:pPr>
            <a:endParaRPr lang="en-US" sz="1800"/>
          </a:p>
        </p:txBody>
      </p:sp>
      <p:cxnSp>
        <p:nvCxnSpPr>
          <p:cNvPr id="3" name="Straight Connector 2"/>
          <p:cNvCxnSpPr/>
          <p:nvPr userDrawn="1"/>
        </p:nvCxnSpPr>
        <p:spPr bwMode="auto">
          <a:xfrm>
            <a:off x="732631" y="228601"/>
            <a:ext cx="0" cy="735806"/>
          </a:xfrm>
          <a:prstGeom prst="line">
            <a:avLst/>
          </a:prstGeom>
          <a:solidFill>
            <a:schemeClr val="accent1"/>
          </a:solidFill>
          <a:ln w="25400" cap="flat" cmpd="sng" algn="ctr">
            <a:solidFill>
              <a:schemeClr val="tx1"/>
            </a:solidFill>
            <a:prstDash val="solid"/>
            <a:miter lim="800000"/>
            <a:headEnd type="none" w="med" len="med"/>
            <a:tailEnd type="none" w="med" len="med"/>
          </a:ln>
          <a:effectLst/>
        </p:spPr>
      </p:cxnSp>
    </p:spTree>
  </p:cSld>
  <p:clrMap bg1="lt1" tx1="dk1" bg2="lt2" tx2="dk2" accent1="accent1" accent2="accent2" accent3="accent3" accent4="accent4" accent5="accent5" accent6="accent6" hlink="hlink" folHlink="folHlink"/>
  <p:sldLayoutIdLst>
    <p:sldLayoutId id="2147483680" r:id="rId1"/>
    <p:sldLayoutId id="2147483679" r:id="rId2"/>
    <p:sldLayoutId id="2147483677" r:id="rId3"/>
    <p:sldLayoutId id="2147483681" r:id="rId4"/>
    <p:sldLayoutId id="2147483675" r:id="rId5"/>
    <p:sldLayoutId id="2147483674" r:id="rId6"/>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Tahoma" pitchFamily="34" charset="0"/>
        </a:defRPr>
      </a:lvl2pPr>
      <a:lvl3pPr algn="l" rtl="0" eaLnBrk="0" fontAlgn="base" hangingPunct="0">
        <a:spcBef>
          <a:spcPct val="0"/>
        </a:spcBef>
        <a:spcAft>
          <a:spcPct val="0"/>
        </a:spcAft>
        <a:defRPr sz="2400">
          <a:solidFill>
            <a:schemeClr val="tx2"/>
          </a:solidFill>
          <a:latin typeface="Tahoma" pitchFamily="34" charset="0"/>
        </a:defRPr>
      </a:lvl3pPr>
      <a:lvl4pPr algn="l" rtl="0" eaLnBrk="0" fontAlgn="base" hangingPunct="0">
        <a:spcBef>
          <a:spcPct val="0"/>
        </a:spcBef>
        <a:spcAft>
          <a:spcPct val="0"/>
        </a:spcAft>
        <a:defRPr sz="2400">
          <a:solidFill>
            <a:schemeClr val="tx2"/>
          </a:solidFill>
          <a:latin typeface="Tahoma" pitchFamily="34" charset="0"/>
        </a:defRPr>
      </a:lvl4pPr>
      <a:lvl5pPr algn="l" rtl="0" eaLnBrk="0" fontAlgn="base" hangingPunct="0">
        <a:spcBef>
          <a:spcPct val="0"/>
        </a:spcBef>
        <a:spcAft>
          <a:spcPct val="0"/>
        </a:spcAft>
        <a:defRPr sz="2400">
          <a:solidFill>
            <a:schemeClr val="tx2"/>
          </a:solidFill>
          <a:latin typeface="Tahoma" pitchFamily="34" charset="0"/>
        </a:defRPr>
      </a:lvl5pPr>
      <a:lvl6pPr marL="342900" algn="l" rtl="0" fontAlgn="base">
        <a:spcBef>
          <a:spcPct val="0"/>
        </a:spcBef>
        <a:spcAft>
          <a:spcPct val="0"/>
        </a:spcAft>
        <a:defRPr sz="2400">
          <a:solidFill>
            <a:schemeClr val="tx2"/>
          </a:solidFill>
          <a:latin typeface="Tahoma" pitchFamily="34" charset="0"/>
        </a:defRPr>
      </a:lvl6pPr>
      <a:lvl7pPr marL="685800" algn="l" rtl="0" fontAlgn="base">
        <a:spcBef>
          <a:spcPct val="0"/>
        </a:spcBef>
        <a:spcAft>
          <a:spcPct val="0"/>
        </a:spcAft>
        <a:defRPr sz="2400">
          <a:solidFill>
            <a:schemeClr val="tx2"/>
          </a:solidFill>
          <a:latin typeface="Tahoma" pitchFamily="34" charset="0"/>
        </a:defRPr>
      </a:lvl7pPr>
      <a:lvl8pPr marL="1028700" algn="l" rtl="0" fontAlgn="base">
        <a:spcBef>
          <a:spcPct val="0"/>
        </a:spcBef>
        <a:spcAft>
          <a:spcPct val="0"/>
        </a:spcAft>
        <a:defRPr sz="2400">
          <a:solidFill>
            <a:schemeClr val="tx2"/>
          </a:solidFill>
          <a:latin typeface="Tahoma" pitchFamily="34" charset="0"/>
        </a:defRPr>
      </a:lvl8pPr>
      <a:lvl9pPr marL="1371600" algn="l" rtl="0" fontAlgn="base">
        <a:spcBef>
          <a:spcPct val="0"/>
        </a:spcBef>
        <a:spcAft>
          <a:spcPct val="0"/>
        </a:spcAft>
        <a:defRPr sz="2400">
          <a:solidFill>
            <a:schemeClr val="tx2"/>
          </a:solidFill>
          <a:latin typeface="Tahoma" pitchFamily="34" charset="0"/>
        </a:defRPr>
      </a:lvl9pPr>
    </p:titleStyle>
    <p:bodyStyle>
      <a:lvl1pPr marL="257175" indent="-257175" algn="l" rtl="0" eaLnBrk="0" fontAlgn="base" hangingPunct="0">
        <a:spcBef>
          <a:spcPts val="0"/>
        </a:spcBef>
        <a:spcAft>
          <a:spcPct val="0"/>
        </a:spcAft>
        <a:buClr>
          <a:schemeClr val="folHlink"/>
        </a:buClr>
        <a:buSzPct val="60000"/>
        <a:buFont typeface="Wingdings" pitchFamily="2" charset="2"/>
        <a:buChar char="n"/>
        <a:defRPr sz="2000">
          <a:solidFill>
            <a:schemeClr val="tx1"/>
          </a:solidFill>
          <a:latin typeface="+mn-lt"/>
          <a:ea typeface="+mn-ea"/>
          <a:cs typeface="+mn-cs"/>
        </a:defRPr>
      </a:lvl1pPr>
      <a:lvl2pPr marL="557213" indent="-214313" algn="l" rtl="0" eaLnBrk="0" fontAlgn="base" hangingPunct="0">
        <a:spcBef>
          <a:spcPts val="0"/>
        </a:spcBef>
        <a:spcAft>
          <a:spcPct val="0"/>
        </a:spcAft>
        <a:buClr>
          <a:schemeClr val="hlink"/>
        </a:buClr>
        <a:buSzPct val="70000"/>
        <a:buFont typeface="Wingdings" panose="05000000000000000000" pitchFamily="2" charset="2"/>
        <a:buChar char="v"/>
        <a:defRPr sz="2000">
          <a:solidFill>
            <a:schemeClr val="tx1"/>
          </a:solidFill>
          <a:latin typeface="+mn-lt"/>
        </a:defRPr>
      </a:lvl2pPr>
      <a:lvl3pPr marL="942975" indent="-257175" algn="l" rtl="0" eaLnBrk="0" fontAlgn="base" hangingPunct="0">
        <a:spcBef>
          <a:spcPts val="0"/>
        </a:spcBef>
        <a:spcAft>
          <a:spcPct val="0"/>
        </a:spcAft>
        <a:buClr>
          <a:srgbClr val="008000"/>
        </a:buClr>
        <a:buSzPct val="70000"/>
        <a:buFont typeface="Wingdings" panose="05000000000000000000" pitchFamily="2" charset="2"/>
        <a:buChar char="ü"/>
        <a:defRPr sz="2000">
          <a:solidFill>
            <a:schemeClr val="tx1"/>
          </a:solidFill>
          <a:latin typeface="+mn-lt"/>
        </a:defRPr>
      </a:lvl3pPr>
      <a:lvl4pPr marL="1200150" indent="-171450" algn="l" rtl="0" eaLnBrk="0" fontAlgn="base" hangingPunct="0">
        <a:spcBef>
          <a:spcPts val="0"/>
        </a:spcBef>
        <a:spcAft>
          <a:spcPct val="0"/>
        </a:spcAft>
        <a:buClr>
          <a:schemeClr val="accent2"/>
        </a:buClr>
        <a:buSzPct val="55000"/>
        <a:buFont typeface="Wingdings" pitchFamily="2" charset="2"/>
        <a:buChar char="n"/>
        <a:defRPr sz="1800">
          <a:solidFill>
            <a:schemeClr val="tx1"/>
          </a:solidFill>
          <a:latin typeface="+mn-lt"/>
        </a:defRPr>
      </a:lvl4pPr>
      <a:lvl5pPr marL="1543050" indent="-171450" algn="l" rtl="0" eaLnBrk="0" fontAlgn="base" hangingPunct="0">
        <a:spcBef>
          <a:spcPts val="0"/>
        </a:spcBef>
        <a:spcAft>
          <a:spcPct val="0"/>
        </a:spcAft>
        <a:buClr>
          <a:schemeClr val="accent1"/>
        </a:buClr>
        <a:buSzPct val="50000"/>
        <a:buFont typeface="Wingdings" pitchFamily="2" charset="2"/>
        <a:buChar char="n"/>
        <a:defRPr sz="1500">
          <a:solidFill>
            <a:schemeClr val="tx1"/>
          </a:solidFill>
          <a:latin typeface="+mn-lt"/>
        </a:defRPr>
      </a:lvl5pPr>
      <a:lvl6pPr marL="18859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6pPr>
      <a:lvl7pPr marL="22288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7pPr>
      <a:lvl8pPr marL="25717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8pPr>
      <a:lvl9pPr marL="29146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code.visualstudio.com/download"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hyperlink" Target="https://code.visualstudio.com/docs/languages/java"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hyperlink" Target="https://github.com/"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735B6E-92D5-AE01-69BE-3DF618D2CE5B}"/>
              </a:ext>
            </a:extLst>
          </p:cNvPr>
          <p:cNvSpPr>
            <a:spLocks noGrp="1"/>
          </p:cNvSpPr>
          <p:nvPr>
            <p:ph type="ctrTitle"/>
          </p:nvPr>
        </p:nvSpPr>
        <p:spPr>
          <a:xfrm>
            <a:off x="914400" y="3181350"/>
            <a:ext cx="7924800" cy="598884"/>
          </a:xfrm>
        </p:spPr>
        <p:txBody>
          <a:bodyPr/>
          <a:lstStyle/>
          <a:p>
            <a:pPr marL="2227263" indent="-2227263"/>
            <a:r>
              <a:rPr lang="en-US" dirty="0"/>
              <a:t>Chapter 2 –Tools for Java Development</a:t>
            </a:r>
          </a:p>
        </p:txBody>
      </p:sp>
    </p:spTree>
    <p:extLst>
      <p:ext uri="{BB962C8B-B14F-4D97-AF65-F5344CB8AC3E}">
        <p14:creationId xmlns:p14="http://schemas.microsoft.com/office/powerpoint/2010/main" val="579758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FE2B-0665-39CB-EB29-EBEAF0EEF5E6}"/>
              </a:ext>
            </a:extLst>
          </p:cNvPr>
          <p:cNvSpPr>
            <a:spLocks noGrp="1"/>
          </p:cNvSpPr>
          <p:nvPr>
            <p:ph type="title"/>
          </p:nvPr>
        </p:nvSpPr>
        <p:spPr>
          <a:xfrm>
            <a:off x="1393827" y="285750"/>
            <a:ext cx="7140573" cy="490538"/>
          </a:xfrm>
        </p:spPr>
        <p:txBody>
          <a:bodyPr/>
          <a:lstStyle/>
          <a:p>
            <a:r>
              <a:rPr lang="en-US" dirty="0"/>
              <a:t>UML -- Unified Modeling Language (2/3)</a:t>
            </a:r>
          </a:p>
        </p:txBody>
      </p:sp>
      <p:sp>
        <p:nvSpPr>
          <p:cNvPr id="3" name="Content Placeholder 2">
            <a:extLst>
              <a:ext uri="{FF2B5EF4-FFF2-40B4-BE49-F238E27FC236}">
                <a16:creationId xmlns:a16="http://schemas.microsoft.com/office/drawing/2014/main" id="{EDF2BBD5-6231-0EEE-3666-9026D83A7A60}"/>
              </a:ext>
            </a:extLst>
          </p:cNvPr>
          <p:cNvSpPr>
            <a:spLocks noGrp="1"/>
          </p:cNvSpPr>
          <p:nvPr>
            <p:ph sz="half" idx="1"/>
          </p:nvPr>
        </p:nvSpPr>
        <p:spPr>
          <a:xfrm>
            <a:off x="213890" y="1266707"/>
            <a:ext cx="4029315" cy="2219562"/>
          </a:xfrm>
        </p:spPr>
        <p:txBody>
          <a:bodyPr/>
          <a:lstStyle/>
          <a:p>
            <a:pPr>
              <a:spcBef>
                <a:spcPts val="0"/>
              </a:spcBef>
            </a:pPr>
            <a:r>
              <a:rPr lang="en-US" dirty="0"/>
              <a:t>Systems and Models in UML</a:t>
            </a:r>
          </a:p>
          <a:p>
            <a:pPr lvl="1">
              <a:spcBef>
                <a:spcPts val="0"/>
              </a:spcBef>
            </a:pPr>
            <a:r>
              <a:rPr lang="en-US" dirty="0"/>
              <a:t>System − A set of elements organized to achieve certain objectives form a system. Systems are often divided into subsystems and described by a set of models.</a:t>
            </a:r>
          </a:p>
          <a:p>
            <a:pPr>
              <a:spcBef>
                <a:spcPts val="0"/>
              </a:spcBef>
            </a:pPr>
            <a:endParaRPr lang="en-US" dirty="0"/>
          </a:p>
          <a:p>
            <a:endParaRPr lang="en-US" dirty="0"/>
          </a:p>
        </p:txBody>
      </p:sp>
      <p:sp>
        <p:nvSpPr>
          <p:cNvPr id="6" name="Content Placeholder 5">
            <a:extLst>
              <a:ext uri="{FF2B5EF4-FFF2-40B4-BE49-F238E27FC236}">
                <a16:creationId xmlns:a16="http://schemas.microsoft.com/office/drawing/2014/main" id="{B63ACA21-2042-BB82-0B23-475F253828EB}"/>
              </a:ext>
            </a:extLst>
          </p:cNvPr>
          <p:cNvSpPr>
            <a:spLocks noGrp="1"/>
          </p:cNvSpPr>
          <p:nvPr>
            <p:ph sz="half" idx="2"/>
          </p:nvPr>
        </p:nvSpPr>
        <p:spPr>
          <a:xfrm>
            <a:off x="217434" y="3456341"/>
            <a:ext cx="8591550" cy="932023"/>
          </a:xfrm>
        </p:spPr>
        <p:txBody>
          <a:bodyPr/>
          <a:lstStyle/>
          <a:p>
            <a:pPr lvl="1">
              <a:spcBef>
                <a:spcPts val="0"/>
              </a:spcBef>
            </a:pPr>
            <a:r>
              <a:rPr lang="en-US" dirty="0"/>
              <a:t>Model − Model is a simplified, complete, and consistent abstraction of a system, created for better understanding of the system.</a:t>
            </a:r>
          </a:p>
          <a:p>
            <a:pPr lvl="1">
              <a:spcBef>
                <a:spcPts val="0"/>
              </a:spcBef>
            </a:pPr>
            <a:r>
              <a:rPr lang="en-US" dirty="0"/>
              <a:t>View − A view is a projection of a system’s model from a specific perspective.</a:t>
            </a:r>
          </a:p>
          <a:p>
            <a:endParaRPr lang="en-US" dirty="0"/>
          </a:p>
        </p:txBody>
      </p:sp>
      <p:pic>
        <p:nvPicPr>
          <p:cNvPr id="5" name="Picture 4" descr="A diagram of a program&#10;&#10;Description automatically generated">
            <a:extLst>
              <a:ext uri="{FF2B5EF4-FFF2-40B4-BE49-F238E27FC236}">
                <a16:creationId xmlns:a16="http://schemas.microsoft.com/office/drawing/2014/main" id="{34A1A284-9B6C-A8C2-02E0-340F9BF7D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944412"/>
            <a:ext cx="4299007" cy="2480526"/>
          </a:xfrm>
          <a:prstGeom prst="rect">
            <a:avLst/>
          </a:prstGeom>
        </p:spPr>
      </p:pic>
    </p:spTree>
    <p:extLst>
      <p:ext uri="{BB962C8B-B14F-4D97-AF65-F5344CB8AC3E}">
        <p14:creationId xmlns:p14="http://schemas.microsoft.com/office/powerpoint/2010/main" val="1745724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FE2B-0665-39CB-EB29-EBEAF0EEF5E6}"/>
              </a:ext>
            </a:extLst>
          </p:cNvPr>
          <p:cNvSpPr>
            <a:spLocks noGrp="1"/>
          </p:cNvSpPr>
          <p:nvPr>
            <p:ph type="title"/>
          </p:nvPr>
        </p:nvSpPr>
        <p:spPr>
          <a:xfrm>
            <a:off x="1752600" y="285750"/>
            <a:ext cx="7239000" cy="490538"/>
          </a:xfrm>
        </p:spPr>
        <p:txBody>
          <a:bodyPr/>
          <a:lstStyle/>
          <a:p>
            <a:r>
              <a:rPr lang="en-US" dirty="0"/>
              <a:t>UML -- Unified Modeling Language (3/3)</a:t>
            </a:r>
          </a:p>
        </p:txBody>
      </p:sp>
      <p:sp>
        <p:nvSpPr>
          <p:cNvPr id="3" name="Content Placeholder 2">
            <a:extLst>
              <a:ext uri="{FF2B5EF4-FFF2-40B4-BE49-F238E27FC236}">
                <a16:creationId xmlns:a16="http://schemas.microsoft.com/office/drawing/2014/main" id="{EDF2BBD5-6231-0EEE-3666-9026D83A7A60}"/>
              </a:ext>
            </a:extLst>
          </p:cNvPr>
          <p:cNvSpPr>
            <a:spLocks noGrp="1"/>
          </p:cNvSpPr>
          <p:nvPr>
            <p:ph idx="1"/>
          </p:nvPr>
        </p:nvSpPr>
        <p:spPr>
          <a:xfrm>
            <a:off x="89725" y="1200150"/>
            <a:ext cx="4604988" cy="3284935"/>
          </a:xfrm>
        </p:spPr>
        <p:txBody>
          <a:bodyPr/>
          <a:lstStyle/>
          <a:p>
            <a:pPr>
              <a:spcBef>
                <a:spcPts val="0"/>
              </a:spcBef>
            </a:pPr>
            <a:r>
              <a:rPr lang="en-US" dirty="0"/>
              <a:t>The Conceptual Model of UML encompasses three major elements:</a:t>
            </a:r>
          </a:p>
          <a:p>
            <a:pPr lvl="1">
              <a:spcBef>
                <a:spcPts val="0"/>
              </a:spcBef>
            </a:pPr>
            <a:r>
              <a:rPr lang="en-US" dirty="0"/>
              <a:t>Basic building blocks</a:t>
            </a:r>
          </a:p>
          <a:p>
            <a:pPr lvl="1">
              <a:spcBef>
                <a:spcPts val="0"/>
              </a:spcBef>
            </a:pPr>
            <a:r>
              <a:rPr lang="en-US" dirty="0"/>
              <a:t>Rules</a:t>
            </a:r>
          </a:p>
          <a:p>
            <a:pPr lvl="1">
              <a:spcBef>
                <a:spcPts val="0"/>
              </a:spcBef>
            </a:pPr>
            <a:r>
              <a:rPr lang="en-US" dirty="0"/>
              <a:t>Common mechanisms</a:t>
            </a:r>
          </a:p>
          <a:p>
            <a:pPr>
              <a:spcBef>
                <a:spcPts val="0"/>
              </a:spcBef>
            </a:pPr>
            <a:r>
              <a:rPr lang="en-US" dirty="0"/>
              <a:t>The three building blocks of UML are:</a:t>
            </a:r>
          </a:p>
          <a:p>
            <a:pPr lvl="1">
              <a:spcBef>
                <a:spcPts val="0"/>
              </a:spcBef>
            </a:pPr>
            <a:r>
              <a:rPr lang="en-US" dirty="0"/>
              <a:t>Things</a:t>
            </a:r>
          </a:p>
          <a:p>
            <a:pPr lvl="1">
              <a:spcBef>
                <a:spcPts val="0"/>
              </a:spcBef>
            </a:pPr>
            <a:r>
              <a:rPr lang="en-US" dirty="0"/>
              <a:t>Relationships</a:t>
            </a:r>
          </a:p>
          <a:p>
            <a:pPr lvl="1">
              <a:spcBef>
                <a:spcPts val="0"/>
              </a:spcBef>
            </a:pPr>
            <a:r>
              <a:rPr lang="en-US" dirty="0"/>
              <a:t>Diagrams</a:t>
            </a:r>
          </a:p>
          <a:p>
            <a:endParaRPr lang="en-US" dirty="0"/>
          </a:p>
          <a:p>
            <a:endParaRPr lang="en-US" dirty="0"/>
          </a:p>
        </p:txBody>
      </p:sp>
      <p:pic>
        <p:nvPicPr>
          <p:cNvPr id="7" name="Picture 6" descr="A diagram of a payment method&#10;&#10;Description automatically generated">
            <a:extLst>
              <a:ext uri="{FF2B5EF4-FFF2-40B4-BE49-F238E27FC236}">
                <a16:creationId xmlns:a16="http://schemas.microsoft.com/office/drawing/2014/main" id="{D2D4910F-A00B-C901-C60E-CA51299120DF}"/>
              </a:ext>
            </a:extLst>
          </p:cNvPr>
          <p:cNvPicPr>
            <a:picLocks noChangeAspect="1"/>
          </p:cNvPicPr>
          <p:nvPr/>
        </p:nvPicPr>
        <p:blipFill rotWithShape="1">
          <a:blip r:embed="rId2">
            <a:extLst>
              <a:ext uri="{28A0092B-C50C-407E-A947-70E740481C1C}">
                <a14:useLocalDpi xmlns:a14="http://schemas.microsoft.com/office/drawing/2010/main" val="0"/>
              </a:ext>
            </a:extLst>
          </a:blip>
          <a:srcRect l="2793" t="3945" r="4373" b="7363"/>
          <a:stretch/>
        </p:blipFill>
        <p:spPr>
          <a:xfrm>
            <a:off x="4680534" y="803312"/>
            <a:ext cx="4373741" cy="4123135"/>
          </a:xfrm>
          <a:prstGeom prst="rect">
            <a:avLst/>
          </a:prstGeom>
        </p:spPr>
      </p:pic>
    </p:spTree>
    <p:extLst>
      <p:ext uri="{BB962C8B-B14F-4D97-AF65-F5344CB8AC3E}">
        <p14:creationId xmlns:p14="http://schemas.microsoft.com/office/powerpoint/2010/main" val="2226441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B0DAB-5D5B-9C2F-0CB5-5096B04FD837}"/>
              </a:ext>
            </a:extLst>
          </p:cNvPr>
          <p:cNvSpPr>
            <a:spLocks noGrp="1"/>
          </p:cNvSpPr>
          <p:nvPr>
            <p:ph type="title"/>
          </p:nvPr>
        </p:nvSpPr>
        <p:spPr/>
        <p:txBody>
          <a:bodyPr/>
          <a:lstStyle/>
          <a:p>
            <a:r>
              <a:rPr lang="en-US" dirty="0"/>
              <a:t>Creating our Java IDE for this Course</a:t>
            </a:r>
          </a:p>
        </p:txBody>
      </p:sp>
      <p:sp>
        <p:nvSpPr>
          <p:cNvPr id="12" name="Content Placeholder 11">
            <a:extLst>
              <a:ext uri="{FF2B5EF4-FFF2-40B4-BE49-F238E27FC236}">
                <a16:creationId xmlns:a16="http://schemas.microsoft.com/office/drawing/2014/main" id="{5CA9F95E-DAA5-DBF4-88D8-AF1F39633642}"/>
              </a:ext>
            </a:extLst>
          </p:cNvPr>
          <p:cNvSpPr>
            <a:spLocks noGrp="1"/>
          </p:cNvSpPr>
          <p:nvPr>
            <p:ph sz="half" idx="1"/>
          </p:nvPr>
        </p:nvSpPr>
        <p:spPr>
          <a:xfrm>
            <a:off x="205406" y="962371"/>
            <a:ext cx="3484595" cy="1348472"/>
          </a:xfrm>
        </p:spPr>
        <p:txBody>
          <a:bodyPr/>
          <a:lstStyle/>
          <a:p>
            <a:r>
              <a:rPr lang="en-US" dirty="0"/>
              <a:t>JDK – Java Compiler (Oracle)</a:t>
            </a:r>
          </a:p>
          <a:p>
            <a:r>
              <a:rPr lang="en-US" dirty="0"/>
              <a:t>Visual Studio Code</a:t>
            </a:r>
          </a:p>
          <a:p>
            <a:r>
              <a:rPr lang="en-US" dirty="0"/>
              <a:t>Java support for Visual Studio Code</a:t>
            </a:r>
          </a:p>
        </p:txBody>
      </p:sp>
      <p:sp>
        <p:nvSpPr>
          <p:cNvPr id="17" name="Content Placeholder 16">
            <a:extLst>
              <a:ext uri="{FF2B5EF4-FFF2-40B4-BE49-F238E27FC236}">
                <a16:creationId xmlns:a16="http://schemas.microsoft.com/office/drawing/2014/main" id="{F596468F-0045-A82F-76E3-56FFF9EF5025}"/>
              </a:ext>
            </a:extLst>
          </p:cNvPr>
          <p:cNvSpPr>
            <a:spLocks noGrp="1"/>
          </p:cNvSpPr>
          <p:nvPr>
            <p:ph sz="half" idx="2"/>
          </p:nvPr>
        </p:nvSpPr>
        <p:spPr>
          <a:xfrm>
            <a:off x="3581401" y="843557"/>
            <a:ext cx="5181600" cy="1332585"/>
          </a:xfrm>
        </p:spPr>
        <p:txBody>
          <a:bodyPr/>
          <a:lstStyle/>
          <a:p>
            <a:r>
              <a:rPr lang="en-US" dirty="0"/>
              <a:t>Repository GitHub we will discuss later in this lecture.</a:t>
            </a:r>
          </a:p>
          <a:p>
            <a:r>
              <a:rPr lang="en-US" dirty="0"/>
              <a:t>OOD tool, GUI tool, and databases we will discuss later in this course.</a:t>
            </a:r>
          </a:p>
        </p:txBody>
      </p:sp>
      <p:grpSp>
        <p:nvGrpSpPr>
          <p:cNvPr id="50" name="Group 49">
            <a:extLst>
              <a:ext uri="{FF2B5EF4-FFF2-40B4-BE49-F238E27FC236}">
                <a16:creationId xmlns:a16="http://schemas.microsoft.com/office/drawing/2014/main" id="{1EC9DBD6-9D4D-E7FB-9123-0D41C7989538}"/>
              </a:ext>
            </a:extLst>
          </p:cNvPr>
          <p:cNvGrpSpPr/>
          <p:nvPr/>
        </p:nvGrpSpPr>
        <p:grpSpPr>
          <a:xfrm>
            <a:off x="2057400" y="2175181"/>
            <a:ext cx="6592008" cy="2675243"/>
            <a:chOff x="836784" y="1491920"/>
            <a:chExt cx="8154816" cy="2832431"/>
          </a:xfrm>
        </p:grpSpPr>
        <p:sp>
          <p:nvSpPr>
            <p:cNvPr id="23" name="Rectangle 22">
              <a:extLst>
                <a:ext uri="{FF2B5EF4-FFF2-40B4-BE49-F238E27FC236}">
                  <a16:creationId xmlns:a16="http://schemas.microsoft.com/office/drawing/2014/main" id="{8019F7B0-CAA3-F6D8-9E36-33208C320A92}"/>
                </a:ext>
              </a:extLst>
            </p:cNvPr>
            <p:cNvSpPr/>
            <p:nvPr/>
          </p:nvSpPr>
          <p:spPr bwMode="auto">
            <a:xfrm>
              <a:off x="836784" y="2125751"/>
              <a:ext cx="4848568" cy="2198600"/>
            </a:xfrm>
            <a:prstGeom prst="rect">
              <a:avLst/>
            </a:prstGeom>
            <a:solidFill>
              <a:srgbClr val="CFC215"/>
            </a:solidFill>
            <a:ln w="254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a:ln>
                  <a:noFill/>
                </a:ln>
                <a:solidFill>
                  <a:schemeClr val="tx1"/>
                </a:solidFill>
                <a:effectLst/>
                <a:latin typeface="Tahoma" pitchFamily="34" charset="0"/>
              </a:endParaRPr>
            </a:p>
          </p:txBody>
        </p:sp>
        <p:cxnSp>
          <p:nvCxnSpPr>
            <p:cNvPr id="45" name="Straight Connector 44">
              <a:extLst>
                <a:ext uri="{FF2B5EF4-FFF2-40B4-BE49-F238E27FC236}">
                  <a16:creationId xmlns:a16="http://schemas.microsoft.com/office/drawing/2014/main" id="{48B8D5E5-16DC-1B4C-96DA-9CE452F85FDE}"/>
                </a:ext>
              </a:extLst>
            </p:cNvPr>
            <p:cNvCxnSpPr>
              <a:cxnSpLocks/>
            </p:cNvCxnSpPr>
            <p:nvPr/>
          </p:nvCxnSpPr>
          <p:spPr bwMode="auto">
            <a:xfrm flipH="1">
              <a:off x="3302801" y="2969365"/>
              <a:ext cx="440143" cy="482478"/>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cxnSp>
          <p:nvCxnSpPr>
            <p:cNvPr id="11" name="Straight Connector 10">
              <a:extLst>
                <a:ext uri="{FF2B5EF4-FFF2-40B4-BE49-F238E27FC236}">
                  <a16:creationId xmlns:a16="http://schemas.microsoft.com/office/drawing/2014/main" id="{8409E7AF-FDE3-74DF-50AF-FE813E713528}"/>
                </a:ext>
              </a:extLst>
            </p:cNvPr>
            <p:cNvCxnSpPr>
              <a:cxnSpLocks/>
            </p:cNvCxnSpPr>
            <p:nvPr/>
          </p:nvCxnSpPr>
          <p:spPr bwMode="auto">
            <a:xfrm>
              <a:off x="1752600" y="2800833"/>
              <a:ext cx="597317" cy="80997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
          <p:nvSpPr>
            <p:cNvPr id="4" name="Rectangle 3">
              <a:extLst>
                <a:ext uri="{FF2B5EF4-FFF2-40B4-BE49-F238E27FC236}">
                  <a16:creationId xmlns:a16="http://schemas.microsoft.com/office/drawing/2014/main" id="{1FDCB03B-590D-30C9-7584-88E6DD0F0E3D}"/>
                </a:ext>
              </a:extLst>
            </p:cNvPr>
            <p:cNvSpPr/>
            <p:nvPr/>
          </p:nvSpPr>
          <p:spPr bwMode="auto">
            <a:xfrm>
              <a:off x="2426383" y="2212092"/>
              <a:ext cx="3165465" cy="790235"/>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Code editor </a:t>
              </a:r>
              <a:br>
                <a:rPr kumimoji="0" lang="en-US" b="0" i="0" u="none" strike="noStrike" cap="none" normalizeH="0" baseline="0" dirty="0">
                  <a:ln>
                    <a:noFill/>
                  </a:ln>
                  <a:solidFill>
                    <a:schemeClr val="tx1"/>
                  </a:solidFill>
                  <a:effectLst/>
                  <a:latin typeface="Tahoma" pitchFamily="34" charset="0"/>
                </a:rPr>
              </a:br>
              <a:r>
                <a:rPr kumimoji="0" lang="en-US" b="0" i="0" u="none" strike="noStrike" cap="none" normalizeH="0" baseline="0" dirty="0">
                  <a:ln>
                    <a:noFill/>
                  </a:ln>
                  <a:solidFill>
                    <a:schemeClr val="tx1"/>
                  </a:solidFill>
                  <a:effectLst/>
                  <a:latin typeface="Tahoma" pitchFamily="34" charset="0"/>
                </a:rPr>
                <a:t>“Visual Studio Code”</a:t>
              </a:r>
            </a:p>
          </p:txBody>
        </p:sp>
        <p:sp>
          <p:nvSpPr>
            <p:cNvPr id="5" name="Rectangle 4">
              <a:extLst>
                <a:ext uri="{FF2B5EF4-FFF2-40B4-BE49-F238E27FC236}">
                  <a16:creationId xmlns:a16="http://schemas.microsoft.com/office/drawing/2014/main" id="{D93C30F9-8C01-C3E6-518E-72DB4745F4C7}"/>
                </a:ext>
              </a:extLst>
            </p:cNvPr>
            <p:cNvSpPr/>
            <p:nvPr/>
          </p:nvSpPr>
          <p:spPr bwMode="auto">
            <a:xfrm>
              <a:off x="945960" y="2212092"/>
              <a:ext cx="1371247" cy="790235"/>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JDK – Compiler</a:t>
              </a:r>
            </a:p>
          </p:txBody>
        </p:sp>
        <p:cxnSp>
          <p:nvCxnSpPr>
            <p:cNvPr id="14" name="Straight Connector 13">
              <a:extLst>
                <a:ext uri="{FF2B5EF4-FFF2-40B4-BE49-F238E27FC236}">
                  <a16:creationId xmlns:a16="http://schemas.microsoft.com/office/drawing/2014/main" id="{B1BF82C7-45E5-3FCF-CEA7-B5EFA7BB78C8}"/>
                </a:ext>
              </a:extLst>
            </p:cNvPr>
            <p:cNvCxnSpPr>
              <a:cxnSpLocks/>
            </p:cNvCxnSpPr>
            <p:nvPr/>
          </p:nvCxnSpPr>
          <p:spPr bwMode="auto">
            <a:xfrm>
              <a:off x="4493793" y="1589081"/>
              <a:ext cx="0" cy="535858"/>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
          <p:nvSpPr>
            <p:cNvPr id="6" name="Rectangle 5">
              <a:extLst>
                <a:ext uri="{FF2B5EF4-FFF2-40B4-BE49-F238E27FC236}">
                  <a16:creationId xmlns:a16="http://schemas.microsoft.com/office/drawing/2014/main" id="{6BE57740-844A-A1A1-8012-B403EA982090}"/>
                </a:ext>
              </a:extLst>
            </p:cNvPr>
            <p:cNvSpPr/>
            <p:nvPr/>
          </p:nvSpPr>
          <p:spPr bwMode="auto">
            <a:xfrm>
              <a:off x="6269064" y="1640120"/>
              <a:ext cx="1479264" cy="455669"/>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GUI Tool</a:t>
              </a:r>
            </a:p>
          </p:txBody>
        </p:sp>
        <p:sp>
          <p:nvSpPr>
            <p:cNvPr id="7" name="Rectangle 6">
              <a:extLst>
                <a:ext uri="{FF2B5EF4-FFF2-40B4-BE49-F238E27FC236}">
                  <a16:creationId xmlns:a16="http://schemas.microsoft.com/office/drawing/2014/main" id="{BDF53D47-620E-5B08-6FE8-A05B17CD3A28}"/>
                </a:ext>
              </a:extLst>
            </p:cNvPr>
            <p:cNvSpPr/>
            <p:nvPr/>
          </p:nvSpPr>
          <p:spPr bwMode="auto">
            <a:xfrm>
              <a:off x="6331432" y="2351691"/>
              <a:ext cx="1479264" cy="551841"/>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Database</a:t>
              </a:r>
            </a:p>
          </p:txBody>
        </p:sp>
        <p:sp>
          <p:nvSpPr>
            <p:cNvPr id="8" name="Rectangle 7">
              <a:extLst>
                <a:ext uri="{FF2B5EF4-FFF2-40B4-BE49-F238E27FC236}">
                  <a16:creationId xmlns:a16="http://schemas.microsoft.com/office/drawing/2014/main" id="{F561361F-293B-8F2C-F228-6145DB93642A}"/>
                </a:ext>
              </a:extLst>
            </p:cNvPr>
            <p:cNvSpPr/>
            <p:nvPr/>
          </p:nvSpPr>
          <p:spPr bwMode="auto">
            <a:xfrm>
              <a:off x="3755790" y="1491920"/>
              <a:ext cx="1476005" cy="500547"/>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OOD Tool</a:t>
              </a:r>
            </a:p>
          </p:txBody>
        </p:sp>
        <p:cxnSp>
          <p:nvCxnSpPr>
            <p:cNvPr id="26" name="Straight Connector 25">
              <a:extLst>
                <a:ext uri="{FF2B5EF4-FFF2-40B4-BE49-F238E27FC236}">
                  <a16:creationId xmlns:a16="http://schemas.microsoft.com/office/drawing/2014/main" id="{669EBCAD-8885-8794-53C5-34E133B41F4E}"/>
                </a:ext>
              </a:extLst>
            </p:cNvPr>
            <p:cNvCxnSpPr>
              <a:cxnSpLocks/>
            </p:cNvCxnSpPr>
            <p:nvPr/>
          </p:nvCxnSpPr>
          <p:spPr bwMode="auto">
            <a:xfrm>
              <a:off x="5329276" y="3772063"/>
              <a:ext cx="1093044" cy="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
          <p:nvSpPr>
            <p:cNvPr id="9" name="Rectangle 8">
              <a:extLst>
                <a:ext uri="{FF2B5EF4-FFF2-40B4-BE49-F238E27FC236}">
                  <a16:creationId xmlns:a16="http://schemas.microsoft.com/office/drawing/2014/main" id="{4B9241A0-2036-BC3D-319C-B36290BA2634}"/>
                </a:ext>
              </a:extLst>
            </p:cNvPr>
            <p:cNvSpPr/>
            <p:nvPr/>
          </p:nvSpPr>
          <p:spPr bwMode="auto">
            <a:xfrm>
              <a:off x="6163009" y="3407734"/>
              <a:ext cx="2828591" cy="790235"/>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Source code repository “GitHub”</a:t>
              </a:r>
            </a:p>
          </p:txBody>
        </p:sp>
        <p:cxnSp>
          <p:nvCxnSpPr>
            <p:cNvPr id="13" name="Straight Connector 12">
              <a:extLst>
                <a:ext uri="{FF2B5EF4-FFF2-40B4-BE49-F238E27FC236}">
                  <a16:creationId xmlns:a16="http://schemas.microsoft.com/office/drawing/2014/main" id="{D8FCA851-C653-0927-7022-4F8AB41F8A5D}"/>
                </a:ext>
              </a:extLst>
            </p:cNvPr>
            <p:cNvCxnSpPr>
              <a:cxnSpLocks/>
            </p:cNvCxnSpPr>
            <p:nvPr/>
          </p:nvCxnSpPr>
          <p:spPr bwMode="auto">
            <a:xfrm>
              <a:off x="5600992" y="2607210"/>
              <a:ext cx="739584" cy="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262C1160-3300-6BD2-C3E2-859970B94F6A}"/>
                </a:ext>
              </a:extLst>
            </p:cNvPr>
            <p:cNvCxnSpPr>
              <a:cxnSpLocks/>
            </p:cNvCxnSpPr>
            <p:nvPr/>
          </p:nvCxnSpPr>
          <p:spPr bwMode="auto">
            <a:xfrm flipH="1">
              <a:off x="4897736" y="3002327"/>
              <a:ext cx="9144" cy="641438"/>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cxnSp>
          <p:nvCxnSpPr>
            <p:cNvPr id="22" name="Straight Connector 21">
              <a:extLst>
                <a:ext uri="{FF2B5EF4-FFF2-40B4-BE49-F238E27FC236}">
                  <a16:creationId xmlns:a16="http://schemas.microsoft.com/office/drawing/2014/main" id="{6CEDF1D8-6DC5-069A-E8C8-A9F58CA888FB}"/>
                </a:ext>
              </a:extLst>
            </p:cNvPr>
            <p:cNvCxnSpPr>
              <a:cxnSpLocks/>
              <a:stCxn id="4" idx="3"/>
            </p:cNvCxnSpPr>
            <p:nvPr/>
          </p:nvCxnSpPr>
          <p:spPr bwMode="auto">
            <a:xfrm flipV="1">
              <a:off x="5591848" y="1837993"/>
              <a:ext cx="664368" cy="769217"/>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
          <p:nvSpPr>
            <p:cNvPr id="25" name="Rectangle 24">
              <a:extLst>
                <a:ext uri="{FF2B5EF4-FFF2-40B4-BE49-F238E27FC236}">
                  <a16:creationId xmlns:a16="http://schemas.microsoft.com/office/drawing/2014/main" id="{DD54E1D6-BC80-160B-FD2B-3B580236A9C7}"/>
                </a:ext>
              </a:extLst>
            </p:cNvPr>
            <p:cNvSpPr/>
            <p:nvPr/>
          </p:nvSpPr>
          <p:spPr bwMode="auto">
            <a:xfrm>
              <a:off x="1564164" y="3418126"/>
              <a:ext cx="2391662" cy="769214"/>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Java support for code Editor</a:t>
              </a:r>
            </a:p>
          </p:txBody>
        </p:sp>
        <p:sp>
          <p:nvSpPr>
            <p:cNvPr id="43" name="Rectangle 42">
              <a:extLst>
                <a:ext uri="{FF2B5EF4-FFF2-40B4-BE49-F238E27FC236}">
                  <a16:creationId xmlns:a16="http://schemas.microsoft.com/office/drawing/2014/main" id="{021151F2-F472-6393-E2A7-D27C2DE371D6}"/>
                </a:ext>
              </a:extLst>
            </p:cNvPr>
            <p:cNvSpPr/>
            <p:nvPr/>
          </p:nvSpPr>
          <p:spPr bwMode="auto">
            <a:xfrm>
              <a:off x="4220601" y="3407953"/>
              <a:ext cx="1352080" cy="769217"/>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Source code</a:t>
              </a:r>
            </a:p>
          </p:txBody>
        </p:sp>
      </p:grpSp>
    </p:spTree>
    <p:extLst>
      <p:ext uri="{BB962C8B-B14F-4D97-AF65-F5344CB8AC3E}">
        <p14:creationId xmlns:p14="http://schemas.microsoft.com/office/powerpoint/2010/main" val="2436316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AC1E5B-0BA6-01CC-1FE5-0232DD51DD0A}"/>
              </a:ext>
            </a:extLst>
          </p:cNvPr>
          <p:cNvSpPr txBox="1"/>
          <p:nvPr/>
        </p:nvSpPr>
        <p:spPr>
          <a:xfrm rot="20891098">
            <a:off x="893914" y="1793788"/>
            <a:ext cx="7758426" cy="1200329"/>
          </a:xfrm>
          <a:prstGeom prst="rect">
            <a:avLst/>
          </a:prstGeom>
          <a:noFill/>
        </p:spPr>
        <p:txBody>
          <a:bodyPr wrap="square" rtlCol="0">
            <a:spAutoFit/>
          </a:bodyPr>
          <a:lstStyle/>
          <a:p>
            <a:r>
              <a:rPr lang="en-US" sz="3600" dirty="0">
                <a:solidFill>
                  <a:srgbClr val="333399"/>
                </a:solidFill>
              </a:rPr>
              <a:t>Installing your Java IDE – Integrated Development Environment</a:t>
            </a:r>
          </a:p>
        </p:txBody>
      </p:sp>
    </p:spTree>
    <p:extLst>
      <p:ext uri="{BB962C8B-B14F-4D97-AF65-F5344CB8AC3E}">
        <p14:creationId xmlns:p14="http://schemas.microsoft.com/office/powerpoint/2010/main" val="2443160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B0DAB-5D5B-9C2F-0CB5-5096B04FD837}"/>
              </a:ext>
            </a:extLst>
          </p:cNvPr>
          <p:cNvSpPr>
            <a:spLocks noGrp="1"/>
          </p:cNvSpPr>
          <p:nvPr>
            <p:ph type="title"/>
          </p:nvPr>
        </p:nvSpPr>
        <p:spPr>
          <a:xfrm>
            <a:off x="921338" y="273542"/>
            <a:ext cx="8077199" cy="490538"/>
          </a:xfrm>
        </p:spPr>
        <p:txBody>
          <a:bodyPr/>
          <a:lstStyle/>
          <a:p>
            <a:r>
              <a:rPr lang="en-US" dirty="0"/>
              <a:t>Installing and Configuring your JDK and Editor</a:t>
            </a:r>
          </a:p>
        </p:txBody>
      </p:sp>
      <p:sp>
        <p:nvSpPr>
          <p:cNvPr id="3" name="Content Placeholder 2">
            <a:extLst>
              <a:ext uri="{FF2B5EF4-FFF2-40B4-BE49-F238E27FC236}">
                <a16:creationId xmlns:a16="http://schemas.microsoft.com/office/drawing/2014/main" id="{DBB33435-5519-F45B-9B88-20A78D701152}"/>
              </a:ext>
            </a:extLst>
          </p:cNvPr>
          <p:cNvSpPr>
            <a:spLocks noGrp="1"/>
          </p:cNvSpPr>
          <p:nvPr>
            <p:ph sz="half" idx="1"/>
          </p:nvPr>
        </p:nvSpPr>
        <p:spPr>
          <a:xfrm>
            <a:off x="90384" y="819150"/>
            <a:ext cx="5483184" cy="1499593"/>
          </a:xfrm>
        </p:spPr>
        <p:txBody>
          <a:bodyPr/>
          <a:lstStyle/>
          <a:p>
            <a:pPr>
              <a:spcBef>
                <a:spcPts val="0"/>
              </a:spcBef>
            </a:pPr>
            <a:r>
              <a:rPr lang="en-US" dirty="0"/>
              <a:t>First of all, you should install and configure three major components of your development environment</a:t>
            </a:r>
          </a:p>
          <a:p>
            <a:pPr lvl="1">
              <a:spcBef>
                <a:spcPts val="0"/>
              </a:spcBef>
            </a:pPr>
            <a:r>
              <a:rPr lang="en-US" dirty="0"/>
              <a:t>JDK Compiler</a:t>
            </a:r>
          </a:p>
          <a:p>
            <a:pPr lvl="1">
              <a:spcBef>
                <a:spcPts val="0"/>
              </a:spcBef>
            </a:pPr>
            <a:r>
              <a:rPr lang="en-US" dirty="0"/>
              <a:t>Code editor (Visual Studio Code)</a:t>
            </a:r>
          </a:p>
        </p:txBody>
      </p:sp>
      <p:sp>
        <p:nvSpPr>
          <p:cNvPr id="12" name="Content Placeholder 11">
            <a:extLst>
              <a:ext uri="{FF2B5EF4-FFF2-40B4-BE49-F238E27FC236}">
                <a16:creationId xmlns:a16="http://schemas.microsoft.com/office/drawing/2014/main" id="{3568ECD0-8B5E-CE81-2AF2-361733E4E033}"/>
              </a:ext>
            </a:extLst>
          </p:cNvPr>
          <p:cNvSpPr>
            <a:spLocks noGrp="1"/>
          </p:cNvSpPr>
          <p:nvPr>
            <p:ph sz="half" idx="2"/>
          </p:nvPr>
        </p:nvSpPr>
        <p:spPr>
          <a:xfrm>
            <a:off x="76200" y="2343150"/>
            <a:ext cx="9067800" cy="1499593"/>
          </a:xfrm>
        </p:spPr>
        <p:txBody>
          <a:bodyPr/>
          <a:lstStyle/>
          <a:p>
            <a:pPr lvl="1">
              <a:spcBef>
                <a:spcPts val="0"/>
              </a:spcBef>
            </a:pPr>
            <a:r>
              <a:rPr lang="en-US" dirty="0"/>
              <a:t>Java support for Visual Studio Code (that includes appropriate libraries and archetypes</a:t>
            </a:r>
          </a:p>
          <a:p>
            <a:pPr>
              <a:spcBef>
                <a:spcPts val="0"/>
              </a:spcBef>
            </a:pPr>
            <a:r>
              <a:rPr lang="en-US" dirty="0"/>
              <a:t>JDK is installed as a separate module from Oracle. </a:t>
            </a:r>
          </a:p>
          <a:p>
            <a:pPr>
              <a:spcBef>
                <a:spcPts val="0"/>
              </a:spcBef>
            </a:pPr>
            <a:r>
              <a:rPr lang="en-US" dirty="0"/>
              <a:t>We will use Visual Studio Code (VSC) as a code editor. It is a generic empty shell of the code editor that should be configured to Java. It can be configured to Python and many other programming languages.</a:t>
            </a:r>
          </a:p>
          <a:p>
            <a:pPr>
              <a:spcBef>
                <a:spcPts val="0"/>
              </a:spcBef>
            </a:pPr>
            <a:r>
              <a:rPr lang="en-US" dirty="0"/>
              <a:t>Java support for VSC comes as a separate package that links the code editor with the JDK-compiler. It includes the appropriate libraries and archetypes.</a:t>
            </a:r>
            <a:br>
              <a:rPr lang="en-US" dirty="0"/>
            </a:br>
            <a:endParaRPr lang="en-US" dirty="0"/>
          </a:p>
          <a:p>
            <a:endParaRPr lang="en-US" dirty="0"/>
          </a:p>
        </p:txBody>
      </p:sp>
      <p:grpSp>
        <p:nvGrpSpPr>
          <p:cNvPr id="38" name="Group 37">
            <a:extLst>
              <a:ext uri="{FF2B5EF4-FFF2-40B4-BE49-F238E27FC236}">
                <a16:creationId xmlns:a16="http://schemas.microsoft.com/office/drawing/2014/main" id="{5D29CA9D-55C2-67B8-CA48-7C7476DCEA95}"/>
              </a:ext>
            </a:extLst>
          </p:cNvPr>
          <p:cNvGrpSpPr/>
          <p:nvPr/>
        </p:nvGrpSpPr>
        <p:grpSpPr>
          <a:xfrm>
            <a:off x="5715000" y="857713"/>
            <a:ext cx="3172168" cy="1499593"/>
            <a:chOff x="836784" y="2125751"/>
            <a:chExt cx="4848568" cy="2198600"/>
          </a:xfrm>
        </p:grpSpPr>
        <p:sp>
          <p:nvSpPr>
            <p:cNvPr id="39" name="Rectangle 38">
              <a:extLst>
                <a:ext uri="{FF2B5EF4-FFF2-40B4-BE49-F238E27FC236}">
                  <a16:creationId xmlns:a16="http://schemas.microsoft.com/office/drawing/2014/main" id="{96221761-295D-ECC8-0CD9-469D35FEA3F9}"/>
                </a:ext>
              </a:extLst>
            </p:cNvPr>
            <p:cNvSpPr/>
            <p:nvPr/>
          </p:nvSpPr>
          <p:spPr bwMode="auto">
            <a:xfrm>
              <a:off x="836784" y="2125751"/>
              <a:ext cx="4848568" cy="2198600"/>
            </a:xfrm>
            <a:prstGeom prst="rect">
              <a:avLst/>
            </a:prstGeom>
            <a:solidFill>
              <a:srgbClr val="CFC215"/>
            </a:solidFill>
            <a:ln w="254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cxnSp>
          <p:nvCxnSpPr>
            <p:cNvPr id="40" name="Straight Connector 39">
              <a:extLst>
                <a:ext uri="{FF2B5EF4-FFF2-40B4-BE49-F238E27FC236}">
                  <a16:creationId xmlns:a16="http://schemas.microsoft.com/office/drawing/2014/main" id="{26569643-7B83-E4CB-CC3D-E6DF0C5D6B60}"/>
                </a:ext>
              </a:extLst>
            </p:cNvPr>
            <p:cNvCxnSpPr>
              <a:cxnSpLocks/>
            </p:cNvCxnSpPr>
            <p:nvPr/>
          </p:nvCxnSpPr>
          <p:spPr bwMode="auto">
            <a:xfrm flipH="1">
              <a:off x="3302801" y="2969365"/>
              <a:ext cx="440143" cy="482478"/>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cxnSp>
          <p:nvCxnSpPr>
            <p:cNvPr id="41" name="Straight Connector 40">
              <a:extLst>
                <a:ext uri="{FF2B5EF4-FFF2-40B4-BE49-F238E27FC236}">
                  <a16:creationId xmlns:a16="http://schemas.microsoft.com/office/drawing/2014/main" id="{A1F7E1C4-264A-79F5-3C66-EF520CC56E26}"/>
                </a:ext>
              </a:extLst>
            </p:cNvPr>
            <p:cNvCxnSpPr>
              <a:cxnSpLocks/>
            </p:cNvCxnSpPr>
            <p:nvPr/>
          </p:nvCxnSpPr>
          <p:spPr bwMode="auto">
            <a:xfrm>
              <a:off x="1752600" y="2800833"/>
              <a:ext cx="597317" cy="80997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
          <p:nvSpPr>
            <p:cNvPr id="42" name="Rectangle 41">
              <a:extLst>
                <a:ext uri="{FF2B5EF4-FFF2-40B4-BE49-F238E27FC236}">
                  <a16:creationId xmlns:a16="http://schemas.microsoft.com/office/drawing/2014/main" id="{AC763DFC-ECF4-2AD5-2543-A18DE82FAC9D}"/>
                </a:ext>
              </a:extLst>
            </p:cNvPr>
            <p:cNvSpPr/>
            <p:nvPr/>
          </p:nvSpPr>
          <p:spPr bwMode="auto">
            <a:xfrm>
              <a:off x="2426383" y="2212092"/>
              <a:ext cx="3165465" cy="790235"/>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Code editor </a:t>
              </a:r>
              <a:br>
                <a:rPr kumimoji="0" lang="en-US" sz="1400" b="0" i="0" u="none" strike="noStrike" cap="none" normalizeH="0" baseline="0" dirty="0">
                  <a:ln>
                    <a:noFill/>
                  </a:ln>
                  <a:solidFill>
                    <a:schemeClr val="tx1"/>
                  </a:solidFill>
                  <a:effectLst/>
                  <a:latin typeface="Tahoma" pitchFamily="34" charset="0"/>
                </a:rPr>
              </a:br>
              <a:r>
                <a:rPr kumimoji="0" lang="en-US" sz="1400" b="0" i="0" u="none" strike="noStrike" cap="none" normalizeH="0" baseline="0" dirty="0">
                  <a:ln>
                    <a:noFill/>
                  </a:ln>
                  <a:solidFill>
                    <a:schemeClr val="tx1"/>
                  </a:solidFill>
                  <a:effectLst/>
                  <a:latin typeface="Tahoma" pitchFamily="34" charset="0"/>
                </a:rPr>
                <a:t>“Visual Studio Code”</a:t>
              </a:r>
            </a:p>
          </p:txBody>
        </p:sp>
        <p:sp>
          <p:nvSpPr>
            <p:cNvPr id="43" name="Rectangle 42">
              <a:extLst>
                <a:ext uri="{FF2B5EF4-FFF2-40B4-BE49-F238E27FC236}">
                  <a16:creationId xmlns:a16="http://schemas.microsoft.com/office/drawing/2014/main" id="{EC35437A-C91C-EDB6-6468-A394A515B97E}"/>
                </a:ext>
              </a:extLst>
            </p:cNvPr>
            <p:cNvSpPr/>
            <p:nvPr/>
          </p:nvSpPr>
          <p:spPr bwMode="auto">
            <a:xfrm>
              <a:off x="945960" y="2212092"/>
              <a:ext cx="1371247" cy="790235"/>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JDK – Compiler</a:t>
              </a:r>
            </a:p>
          </p:txBody>
        </p:sp>
        <p:cxnSp>
          <p:nvCxnSpPr>
            <p:cNvPr id="51" name="Straight Connector 50">
              <a:extLst>
                <a:ext uri="{FF2B5EF4-FFF2-40B4-BE49-F238E27FC236}">
                  <a16:creationId xmlns:a16="http://schemas.microsoft.com/office/drawing/2014/main" id="{542A4FBA-8051-91E8-E6E9-CF718F71590A}"/>
                </a:ext>
              </a:extLst>
            </p:cNvPr>
            <p:cNvCxnSpPr>
              <a:cxnSpLocks/>
            </p:cNvCxnSpPr>
            <p:nvPr/>
          </p:nvCxnSpPr>
          <p:spPr bwMode="auto">
            <a:xfrm flipH="1">
              <a:off x="4897736" y="3002327"/>
              <a:ext cx="9144" cy="641438"/>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
          <p:nvSpPr>
            <p:cNvPr id="53" name="Rectangle 52">
              <a:extLst>
                <a:ext uri="{FF2B5EF4-FFF2-40B4-BE49-F238E27FC236}">
                  <a16:creationId xmlns:a16="http://schemas.microsoft.com/office/drawing/2014/main" id="{86CDD347-DD18-1578-C0C5-64E0E1CFC7AB}"/>
                </a:ext>
              </a:extLst>
            </p:cNvPr>
            <p:cNvSpPr/>
            <p:nvPr/>
          </p:nvSpPr>
          <p:spPr bwMode="auto">
            <a:xfrm>
              <a:off x="1604819" y="3443972"/>
              <a:ext cx="2391662" cy="769214"/>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Java Support for Code Editor</a:t>
              </a:r>
            </a:p>
          </p:txBody>
        </p:sp>
        <p:sp>
          <p:nvSpPr>
            <p:cNvPr id="54" name="Rectangle 53">
              <a:extLst>
                <a:ext uri="{FF2B5EF4-FFF2-40B4-BE49-F238E27FC236}">
                  <a16:creationId xmlns:a16="http://schemas.microsoft.com/office/drawing/2014/main" id="{C60CD9F8-A6DB-5CF6-DF55-DF808DEC33C4}"/>
                </a:ext>
              </a:extLst>
            </p:cNvPr>
            <p:cNvSpPr/>
            <p:nvPr/>
          </p:nvSpPr>
          <p:spPr bwMode="auto">
            <a:xfrm>
              <a:off x="4220601" y="3407953"/>
              <a:ext cx="1352080" cy="769217"/>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ahoma" pitchFamily="34" charset="0"/>
                </a:rPr>
                <a:t>Source code</a:t>
              </a:r>
            </a:p>
          </p:txBody>
        </p:sp>
      </p:grpSp>
    </p:spTree>
    <p:extLst>
      <p:ext uri="{BB962C8B-B14F-4D97-AF65-F5344CB8AC3E}">
        <p14:creationId xmlns:p14="http://schemas.microsoft.com/office/powerpoint/2010/main" val="1293030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AC1E5B-0BA6-01CC-1FE5-0232DD51DD0A}"/>
              </a:ext>
            </a:extLst>
          </p:cNvPr>
          <p:cNvSpPr txBox="1"/>
          <p:nvPr/>
        </p:nvSpPr>
        <p:spPr>
          <a:xfrm rot="20891098">
            <a:off x="1714293" y="1786855"/>
            <a:ext cx="6183951" cy="1200329"/>
          </a:xfrm>
          <a:prstGeom prst="rect">
            <a:avLst/>
          </a:prstGeom>
          <a:noFill/>
        </p:spPr>
        <p:txBody>
          <a:bodyPr wrap="square" rtlCol="0">
            <a:spAutoFit/>
          </a:bodyPr>
          <a:lstStyle/>
          <a:p>
            <a:r>
              <a:rPr lang="en-US" sz="3600" dirty="0">
                <a:solidFill>
                  <a:srgbClr val="333399"/>
                </a:solidFill>
              </a:rPr>
              <a:t>Installing your JDK – Java Development Kit</a:t>
            </a:r>
          </a:p>
        </p:txBody>
      </p:sp>
    </p:spTree>
    <p:extLst>
      <p:ext uri="{BB962C8B-B14F-4D97-AF65-F5344CB8AC3E}">
        <p14:creationId xmlns:p14="http://schemas.microsoft.com/office/powerpoint/2010/main" val="2881433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E65B-6BB3-7646-8093-24CAF7AC1375}"/>
              </a:ext>
            </a:extLst>
          </p:cNvPr>
          <p:cNvSpPr>
            <a:spLocks noGrp="1"/>
          </p:cNvSpPr>
          <p:nvPr>
            <p:ph type="title"/>
          </p:nvPr>
        </p:nvSpPr>
        <p:spPr>
          <a:xfrm>
            <a:off x="1447800" y="285750"/>
            <a:ext cx="6934200" cy="490538"/>
          </a:xfrm>
        </p:spPr>
        <p:txBody>
          <a:bodyPr/>
          <a:lstStyle/>
          <a:p>
            <a:r>
              <a:rPr lang="en-US" dirty="0"/>
              <a:t>Installing JDK (Java Development Kit)</a:t>
            </a:r>
          </a:p>
        </p:txBody>
      </p:sp>
      <p:sp>
        <p:nvSpPr>
          <p:cNvPr id="3" name="Content Placeholder 2">
            <a:extLst>
              <a:ext uri="{FF2B5EF4-FFF2-40B4-BE49-F238E27FC236}">
                <a16:creationId xmlns:a16="http://schemas.microsoft.com/office/drawing/2014/main" id="{41BF3DA1-68F2-4E18-E67F-ED09F3B21D35}"/>
              </a:ext>
            </a:extLst>
          </p:cNvPr>
          <p:cNvSpPr>
            <a:spLocks noGrp="1"/>
          </p:cNvSpPr>
          <p:nvPr>
            <p:ph idx="1"/>
          </p:nvPr>
        </p:nvSpPr>
        <p:spPr>
          <a:xfrm>
            <a:off x="6096000" y="1047750"/>
            <a:ext cx="2895600" cy="490538"/>
          </a:xfrm>
        </p:spPr>
        <p:txBody>
          <a:bodyPr/>
          <a:lstStyle/>
          <a:p>
            <a:r>
              <a:rPr lang="en-US" dirty="0"/>
              <a:t>Go to java.com </a:t>
            </a:r>
          </a:p>
          <a:p>
            <a:r>
              <a:rPr lang="en-US" dirty="0"/>
              <a:t>Click on “Java SE Development Kit” in the bottom-right part of the web page</a:t>
            </a:r>
          </a:p>
        </p:txBody>
      </p:sp>
      <p:pic>
        <p:nvPicPr>
          <p:cNvPr id="5" name="Picture 4">
            <a:extLst>
              <a:ext uri="{FF2B5EF4-FFF2-40B4-BE49-F238E27FC236}">
                <a16:creationId xmlns:a16="http://schemas.microsoft.com/office/drawing/2014/main" id="{85D6CD05-400B-4F83-53EA-BA75D559D261}"/>
              </a:ext>
            </a:extLst>
          </p:cNvPr>
          <p:cNvPicPr>
            <a:picLocks noChangeAspect="1"/>
          </p:cNvPicPr>
          <p:nvPr/>
        </p:nvPicPr>
        <p:blipFill rotWithShape="1">
          <a:blip r:embed="rId2"/>
          <a:srcRect l="1443" t="1741"/>
          <a:stretch/>
        </p:blipFill>
        <p:spPr>
          <a:xfrm>
            <a:off x="304800" y="943708"/>
            <a:ext cx="5509846" cy="3914042"/>
          </a:xfrm>
          <a:prstGeom prst="rect">
            <a:avLst/>
          </a:prstGeom>
        </p:spPr>
      </p:pic>
      <p:sp>
        <p:nvSpPr>
          <p:cNvPr id="6" name="Oval 5">
            <a:extLst>
              <a:ext uri="{FF2B5EF4-FFF2-40B4-BE49-F238E27FC236}">
                <a16:creationId xmlns:a16="http://schemas.microsoft.com/office/drawing/2014/main" id="{D126F64F-90FB-5411-68E9-C494F44CEF6B}"/>
              </a:ext>
            </a:extLst>
          </p:cNvPr>
          <p:cNvSpPr/>
          <p:nvPr/>
        </p:nvSpPr>
        <p:spPr bwMode="auto">
          <a:xfrm>
            <a:off x="4343400" y="4324350"/>
            <a:ext cx="1219200" cy="457200"/>
          </a:xfrm>
          <a:prstGeom prst="ellipse">
            <a:avLst/>
          </a:prstGeom>
          <a:noFill/>
          <a:ln w="50800" cap="flat" cmpd="sng" algn="ctr">
            <a:solidFill>
              <a:srgbClr val="FFFF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8" name="Straight Arrow Connector 7">
            <a:extLst>
              <a:ext uri="{FF2B5EF4-FFF2-40B4-BE49-F238E27FC236}">
                <a16:creationId xmlns:a16="http://schemas.microsoft.com/office/drawing/2014/main" id="{E58428E8-7DC6-1152-AA99-B535F5EE0E3C}"/>
              </a:ext>
            </a:extLst>
          </p:cNvPr>
          <p:cNvCxnSpPr>
            <a:cxnSpLocks/>
          </p:cNvCxnSpPr>
          <p:nvPr/>
        </p:nvCxnSpPr>
        <p:spPr bwMode="auto">
          <a:xfrm>
            <a:off x="3200400" y="2800350"/>
            <a:ext cx="1219200" cy="1524000"/>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Tree>
    <p:extLst>
      <p:ext uri="{BB962C8B-B14F-4D97-AF65-F5344CB8AC3E}">
        <p14:creationId xmlns:p14="http://schemas.microsoft.com/office/powerpoint/2010/main" val="2641155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E65B-6BB3-7646-8093-24CAF7AC1375}"/>
              </a:ext>
            </a:extLst>
          </p:cNvPr>
          <p:cNvSpPr>
            <a:spLocks noGrp="1"/>
          </p:cNvSpPr>
          <p:nvPr>
            <p:ph type="title"/>
          </p:nvPr>
        </p:nvSpPr>
        <p:spPr/>
        <p:txBody>
          <a:bodyPr/>
          <a:lstStyle/>
          <a:p>
            <a:r>
              <a:rPr lang="en-US" dirty="0"/>
              <a:t>Installing JDK (Java Development Kit)</a:t>
            </a:r>
          </a:p>
        </p:txBody>
      </p:sp>
      <p:sp>
        <p:nvSpPr>
          <p:cNvPr id="3" name="Content Placeholder 2">
            <a:extLst>
              <a:ext uri="{FF2B5EF4-FFF2-40B4-BE49-F238E27FC236}">
                <a16:creationId xmlns:a16="http://schemas.microsoft.com/office/drawing/2014/main" id="{41BF3DA1-68F2-4E18-E67F-ED09F3B21D35}"/>
              </a:ext>
            </a:extLst>
          </p:cNvPr>
          <p:cNvSpPr>
            <a:spLocks noGrp="1"/>
          </p:cNvSpPr>
          <p:nvPr>
            <p:ph idx="1"/>
          </p:nvPr>
        </p:nvSpPr>
        <p:spPr>
          <a:xfrm>
            <a:off x="434975" y="1098321"/>
            <a:ext cx="3999183" cy="2464029"/>
          </a:xfrm>
        </p:spPr>
        <p:txBody>
          <a:bodyPr/>
          <a:lstStyle/>
          <a:p>
            <a:r>
              <a:rPr lang="en-US" dirty="0"/>
              <a:t>On this page, scroll down to “JDK Development Kit 21.0.1 downloads”</a:t>
            </a:r>
          </a:p>
          <a:p>
            <a:r>
              <a:rPr lang="en-US" dirty="0"/>
              <a:t>Java version 21 was released on September 19, 2023.</a:t>
            </a:r>
          </a:p>
        </p:txBody>
      </p:sp>
      <p:pic>
        <p:nvPicPr>
          <p:cNvPr id="4" name="Picture 3">
            <a:extLst>
              <a:ext uri="{FF2B5EF4-FFF2-40B4-BE49-F238E27FC236}">
                <a16:creationId xmlns:a16="http://schemas.microsoft.com/office/drawing/2014/main" id="{0EA8E8BE-A36D-6C2A-D0D7-C65A5877525B}"/>
              </a:ext>
            </a:extLst>
          </p:cNvPr>
          <p:cNvPicPr>
            <a:picLocks noChangeAspect="1"/>
          </p:cNvPicPr>
          <p:nvPr/>
        </p:nvPicPr>
        <p:blipFill>
          <a:blip r:embed="rId2"/>
          <a:stretch>
            <a:fillRect/>
          </a:stretch>
        </p:blipFill>
        <p:spPr>
          <a:xfrm>
            <a:off x="4953000" y="791670"/>
            <a:ext cx="3998839" cy="4066080"/>
          </a:xfrm>
          <a:prstGeom prst="rect">
            <a:avLst/>
          </a:prstGeom>
        </p:spPr>
      </p:pic>
      <p:sp>
        <p:nvSpPr>
          <p:cNvPr id="6" name="Oval 5">
            <a:extLst>
              <a:ext uri="{FF2B5EF4-FFF2-40B4-BE49-F238E27FC236}">
                <a16:creationId xmlns:a16="http://schemas.microsoft.com/office/drawing/2014/main" id="{D126F64F-90FB-5411-68E9-C494F44CEF6B}"/>
              </a:ext>
            </a:extLst>
          </p:cNvPr>
          <p:cNvSpPr/>
          <p:nvPr/>
        </p:nvSpPr>
        <p:spPr bwMode="auto">
          <a:xfrm>
            <a:off x="4876800" y="4160980"/>
            <a:ext cx="1905000" cy="696770"/>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8" name="Straight Arrow Connector 7">
            <a:extLst>
              <a:ext uri="{FF2B5EF4-FFF2-40B4-BE49-F238E27FC236}">
                <a16:creationId xmlns:a16="http://schemas.microsoft.com/office/drawing/2014/main" id="{E58428E8-7DC6-1152-AA99-B535F5EE0E3C}"/>
              </a:ext>
            </a:extLst>
          </p:cNvPr>
          <p:cNvCxnSpPr>
            <a:cxnSpLocks/>
            <a:endCxn id="6" idx="1"/>
          </p:cNvCxnSpPr>
          <p:nvPr/>
        </p:nvCxnSpPr>
        <p:spPr bwMode="auto">
          <a:xfrm>
            <a:off x="4154024" y="1733550"/>
            <a:ext cx="1001757" cy="2529470"/>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Tree>
    <p:extLst>
      <p:ext uri="{BB962C8B-B14F-4D97-AF65-F5344CB8AC3E}">
        <p14:creationId xmlns:p14="http://schemas.microsoft.com/office/powerpoint/2010/main" val="742198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459871-0CE2-D9A3-C9B8-119F1916E33F}"/>
              </a:ext>
            </a:extLst>
          </p:cNvPr>
          <p:cNvPicPr>
            <a:picLocks noChangeAspect="1"/>
          </p:cNvPicPr>
          <p:nvPr/>
        </p:nvPicPr>
        <p:blipFill>
          <a:blip r:embed="rId2"/>
          <a:stretch>
            <a:fillRect/>
          </a:stretch>
        </p:blipFill>
        <p:spPr>
          <a:xfrm>
            <a:off x="4334198" y="929161"/>
            <a:ext cx="4731959" cy="3871105"/>
          </a:xfrm>
          <a:prstGeom prst="rect">
            <a:avLst/>
          </a:prstGeom>
        </p:spPr>
      </p:pic>
      <p:sp>
        <p:nvSpPr>
          <p:cNvPr id="2" name="Title 1">
            <a:extLst>
              <a:ext uri="{FF2B5EF4-FFF2-40B4-BE49-F238E27FC236}">
                <a16:creationId xmlns:a16="http://schemas.microsoft.com/office/drawing/2014/main" id="{DB06E65B-6BB3-7646-8093-24CAF7AC1375}"/>
              </a:ext>
            </a:extLst>
          </p:cNvPr>
          <p:cNvSpPr>
            <a:spLocks noGrp="1"/>
          </p:cNvSpPr>
          <p:nvPr>
            <p:ph type="title"/>
          </p:nvPr>
        </p:nvSpPr>
        <p:spPr/>
        <p:txBody>
          <a:bodyPr/>
          <a:lstStyle/>
          <a:p>
            <a:r>
              <a:rPr lang="en-US" dirty="0"/>
              <a:t>Installing JDK (Java Development Kit)</a:t>
            </a:r>
          </a:p>
        </p:txBody>
      </p:sp>
      <p:sp>
        <p:nvSpPr>
          <p:cNvPr id="3" name="Content Placeholder 2">
            <a:extLst>
              <a:ext uri="{FF2B5EF4-FFF2-40B4-BE49-F238E27FC236}">
                <a16:creationId xmlns:a16="http://schemas.microsoft.com/office/drawing/2014/main" id="{41BF3DA1-68F2-4E18-E67F-ED09F3B21D35}"/>
              </a:ext>
            </a:extLst>
          </p:cNvPr>
          <p:cNvSpPr>
            <a:spLocks noGrp="1"/>
          </p:cNvSpPr>
          <p:nvPr>
            <p:ph idx="1"/>
          </p:nvPr>
        </p:nvSpPr>
        <p:spPr>
          <a:xfrm>
            <a:off x="111313" y="963276"/>
            <a:ext cx="4222885" cy="3297056"/>
          </a:xfrm>
        </p:spPr>
        <p:txBody>
          <a:bodyPr/>
          <a:lstStyle/>
          <a:p>
            <a:r>
              <a:rPr lang="en-US" dirty="0"/>
              <a:t>On this page, scroll down to “JDK Development Kit 21.0.2 downloads”</a:t>
            </a:r>
          </a:p>
          <a:p>
            <a:r>
              <a:rPr lang="en-US" dirty="0"/>
              <a:t>Select one of the options for your operating system:</a:t>
            </a:r>
          </a:p>
          <a:p>
            <a:pPr lvl="1"/>
            <a:r>
              <a:rPr lang="en-US" dirty="0"/>
              <a:t>Linus, </a:t>
            </a:r>
          </a:p>
          <a:p>
            <a:pPr lvl="1"/>
            <a:r>
              <a:rPr lang="en-US" dirty="0"/>
              <a:t>macOS,</a:t>
            </a:r>
          </a:p>
          <a:p>
            <a:pPr lvl="1"/>
            <a:r>
              <a:rPr lang="en-US" dirty="0"/>
              <a:t>Windows</a:t>
            </a:r>
          </a:p>
          <a:p>
            <a:r>
              <a:rPr lang="en-US" dirty="0"/>
              <a:t>Suppose you’ve chosen “Windows”, </a:t>
            </a:r>
          </a:p>
          <a:p>
            <a:pPr lvl="1"/>
            <a:r>
              <a:rPr lang="en-US" dirty="0"/>
              <a:t>then select “x64 Installer”</a:t>
            </a:r>
          </a:p>
        </p:txBody>
      </p:sp>
      <p:cxnSp>
        <p:nvCxnSpPr>
          <p:cNvPr id="8" name="Straight Arrow Connector 7">
            <a:extLst>
              <a:ext uri="{FF2B5EF4-FFF2-40B4-BE49-F238E27FC236}">
                <a16:creationId xmlns:a16="http://schemas.microsoft.com/office/drawing/2014/main" id="{E58428E8-7DC6-1152-AA99-B535F5EE0E3C}"/>
              </a:ext>
            </a:extLst>
          </p:cNvPr>
          <p:cNvCxnSpPr>
            <a:cxnSpLocks/>
          </p:cNvCxnSpPr>
          <p:nvPr/>
        </p:nvCxnSpPr>
        <p:spPr bwMode="auto">
          <a:xfrm>
            <a:off x="3232980" y="1529513"/>
            <a:ext cx="1248656" cy="1194637"/>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
        <p:nvSpPr>
          <p:cNvPr id="6" name="Oval 5">
            <a:extLst>
              <a:ext uri="{FF2B5EF4-FFF2-40B4-BE49-F238E27FC236}">
                <a16:creationId xmlns:a16="http://schemas.microsoft.com/office/drawing/2014/main" id="{D126F64F-90FB-5411-68E9-C494F44CEF6B}"/>
              </a:ext>
            </a:extLst>
          </p:cNvPr>
          <p:cNvSpPr/>
          <p:nvPr/>
        </p:nvSpPr>
        <p:spPr bwMode="auto">
          <a:xfrm>
            <a:off x="4334198" y="2599650"/>
            <a:ext cx="1914202" cy="382516"/>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13" name="Straight Arrow Connector 12">
            <a:extLst>
              <a:ext uri="{FF2B5EF4-FFF2-40B4-BE49-F238E27FC236}">
                <a16:creationId xmlns:a16="http://schemas.microsoft.com/office/drawing/2014/main" id="{D5127744-D4A4-2240-F8EA-25BAC4F35C18}"/>
              </a:ext>
            </a:extLst>
          </p:cNvPr>
          <p:cNvCxnSpPr>
            <a:cxnSpLocks/>
            <a:endCxn id="12" idx="2"/>
          </p:cNvCxnSpPr>
          <p:nvPr/>
        </p:nvCxnSpPr>
        <p:spPr bwMode="auto">
          <a:xfrm flipV="1">
            <a:off x="1981200" y="3532998"/>
            <a:ext cx="2429921" cy="307486"/>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
        <p:nvSpPr>
          <p:cNvPr id="12" name="Oval 11">
            <a:extLst>
              <a:ext uri="{FF2B5EF4-FFF2-40B4-BE49-F238E27FC236}">
                <a16:creationId xmlns:a16="http://schemas.microsoft.com/office/drawing/2014/main" id="{FCDDDF61-37B5-E6B1-FF7A-04358F6BABA6}"/>
              </a:ext>
            </a:extLst>
          </p:cNvPr>
          <p:cNvSpPr/>
          <p:nvPr/>
        </p:nvSpPr>
        <p:spPr bwMode="auto">
          <a:xfrm>
            <a:off x="4411121" y="3346010"/>
            <a:ext cx="1286197" cy="373975"/>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4" name="Oval 13">
            <a:extLst>
              <a:ext uri="{FF2B5EF4-FFF2-40B4-BE49-F238E27FC236}">
                <a16:creationId xmlns:a16="http://schemas.microsoft.com/office/drawing/2014/main" id="{A48F0B7B-4689-7006-7E05-84BD1D91054E}"/>
              </a:ext>
            </a:extLst>
          </p:cNvPr>
          <p:cNvSpPr/>
          <p:nvPr/>
        </p:nvSpPr>
        <p:spPr bwMode="auto">
          <a:xfrm>
            <a:off x="4481636" y="4260332"/>
            <a:ext cx="776164" cy="307006"/>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17" name="Straight Arrow Connector 16">
            <a:extLst>
              <a:ext uri="{FF2B5EF4-FFF2-40B4-BE49-F238E27FC236}">
                <a16:creationId xmlns:a16="http://schemas.microsoft.com/office/drawing/2014/main" id="{84227D69-C835-2E0A-01D2-34119A146D82}"/>
              </a:ext>
            </a:extLst>
          </p:cNvPr>
          <p:cNvCxnSpPr>
            <a:cxnSpLocks/>
            <a:endCxn id="14" idx="2"/>
          </p:cNvCxnSpPr>
          <p:nvPr/>
        </p:nvCxnSpPr>
        <p:spPr bwMode="auto">
          <a:xfrm>
            <a:off x="3754785" y="4199274"/>
            <a:ext cx="726851" cy="214561"/>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Tree>
    <p:extLst>
      <p:ext uri="{BB962C8B-B14F-4D97-AF65-F5344CB8AC3E}">
        <p14:creationId xmlns:p14="http://schemas.microsoft.com/office/powerpoint/2010/main" val="2457372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E65B-6BB3-7646-8093-24CAF7AC1375}"/>
              </a:ext>
            </a:extLst>
          </p:cNvPr>
          <p:cNvSpPr>
            <a:spLocks noGrp="1"/>
          </p:cNvSpPr>
          <p:nvPr>
            <p:ph type="title"/>
          </p:nvPr>
        </p:nvSpPr>
        <p:spPr/>
        <p:txBody>
          <a:bodyPr/>
          <a:lstStyle/>
          <a:p>
            <a:r>
              <a:rPr lang="en-US" dirty="0"/>
              <a:t>Installing JDK (Java Development Kit)</a:t>
            </a:r>
          </a:p>
        </p:txBody>
      </p:sp>
      <p:sp>
        <p:nvSpPr>
          <p:cNvPr id="3" name="Content Placeholder 2">
            <a:extLst>
              <a:ext uri="{FF2B5EF4-FFF2-40B4-BE49-F238E27FC236}">
                <a16:creationId xmlns:a16="http://schemas.microsoft.com/office/drawing/2014/main" id="{41BF3DA1-68F2-4E18-E67F-ED09F3B21D35}"/>
              </a:ext>
            </a:extLst>
          </p:cNvPr>
          <p:cNvSpPr>
            <a:spLocks noGrp="1"/>
          </p:cNvSpPr>
          <p:nvPr>
            <p:ph idx="1"/>
          </p:nvPr>
        </p:nvSpPr>
        <p:spPr>
          <a:xfrm>
            <a:off x="4743631" y="1504950"/>
            <a:ext cx="4222885" cy="2429155"/>
          </a:xfrm>
        </p:spPr>
        <p:txBody>
          <a:bodyPr/>
          <a:lstStyle/>
          <a:p>
            <a:r>
              <a:rPr lang="en-US" dirty="0"/>
              <a:t>A popup window comes up.</a:t>
            </a:r>
          </a:p>
          <a:p>
            <a:r>
              <a:rPr lang="en-US" dirty="0"/>
              <a:t>Close it.</a:t>
            </a:r>
          </a:p>
          <a:p>
            <a:r>
              <a:rPr lang="en-US" dirty="0"/>
              <a:t>The installation is complete.</a:t>
            </a:r>
          </a:p>
          <a:p>
            <a:r>
              <a:rPr lang="en-US" dirty="0"/>
              <a:t>Next, you have to configure environment variables on your computer to provide global pass to the installed JDK (see the next slide).</a:t>
            </a:r>
          </a:p>
          <a:p>
            <a:endParaRPr lang="en-US" dirty="0"/>
          </a:p>
        </p:txBody>
      </p:sp>
      <p:pic>
        <p:nvPicPr>
          <p:cNvPr id="4" name="Picture 3">
            <a:extLst>
              <a:ext uri="{FF2B5EF4-FFF2-40B4-BE49-F238E27FC236}">
                <a16:creationId xmlns:a16="http://schemas.microsoft.com/office/drawing/2014/main" id="{21C88FE6-21A5-6E49-9ED1-24137ECBC052}"/>
              </a:ext>
            </a:extLst>
          </p:cNvPr>
          <p:cNvPicPr>
            <a:picLocks noChangeAspect="1"/>
          </p:cNvPicPr>
          <p:nvPr/>
        </p:nvPicPr>
        <p:blipFill rotWithShape="1">
          <a:blip r:embed="rId2"/>
          <a:srcRect l="25000" t="21353" r="37500" b="27778"/>
          <a:stretch/>
        </p:blipFill>
        <p:spPr>
          <a:xfrm>
            <a:off x="215238" y="1228022"/>
            <a:ext cx="4057939" cy="3096328"/>
          </a:xfrm>
          <a:prstGeom prst="rect">
            <a:avLst/>
          </a:prstGeom>
        </p:spPr>
      </p:pic>
      <p:sp>
        <p:nvSpPr>
          <p:cNvPr id="6" name="Oval 5">
            <a:extLst>
              <a:ext uri="{FF2B5EF4-FFF2-40B4-BE49-F238E27FC236}">
                <a16:creationId xmlns:a16="http://schemas.microsoft.com/office/drawing/2014/main" id="{D126F64F-90FB-5411-68E9-C494F44CEF6B}"/>
              </a:ext>
            </a:extLst>
          </p:cNvPr>
          <p:cNvSpPr/>
          <p:nvPr/>
        </p:nvSpPr>
        <p:spPr bwMode="auto">
          <a:xfrm>
            <a:off x="2459116" y="3943350"/>
            <a:ext cx="1122284" cy="457200"/>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8" name="Straight Arrow Connector 7">
            <a:extLst>
              <a:ext uri="{FF2B5EF4-FFF2-40B4-BE49-F238E27FC236}">
                <a16:creationId xmlns:a16="http://schemas.microsoft.com/office/drawing/2014/main" id="{E58428E8-7DC6-1152-AA99-B535F5EE0E3C}"/>
              </a:ext>
            </a:extLst>
          </p:cNvPr>
          <p:cNvCxnSpPr>
            <a:cxnSpLocks/>
          </p:cNvCxnSpPr>
          <p:nvPr/>
        </p:nvCxnSpPr>
        <p:spPr bwMode="auto">
          <a:xfrm flipH="1">
            <a:off x="3276600" y="2190750"/>
            <a:ext cx="1467031" cy="1743355"/>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Tree>
    <p:extLst>
      <p:ext uri="{BB962C8B-B14F-4D97-AF65-F5344CB8AC3E}">
        <p14:creationId xmlns:p14="http://schemas.microsoft.com/office/powerpoint/2010/main" val="839175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B0DAB-5D5B-9C2F-0CB5-5096B04FD837}"/>
              </a:ext>
            </a:extLst>
          </p:cNvPr>
          <p:cNvSpPr>
            <a:spLocks noGrp="1"/>
          </p:cNvSpPr>
          <p:nvPr>
            <p:ph type="title"/>
          </p:nvPr>
        </p:nvSpPr>
        <p:spPr>
          <a:xfrm>
            <a:off x="609600" y="285750"/>
            <a:ext cx="8305800" cy="490538"/>
          </a:xfrm>
        </p:spPr>
        <p:txBody>
          <a:bodyPr/>
          <a:lstStyle/>
          <a:p>
            <a:r>
              <a:rPr lang="en-US" dirty="0"/>
              <a:t>Tools for Working with Programming Languages</a:t>
            </a:r>
          </a:p>
        </p:txBody>
      </p:sp>
      <p:grpSp>
        <p:nvGrpSpPr>
          <p:cNvPr id="50" name="Group 49">
            <a:extLst>
              <a:ext uri="{FF2B5EF4-FFF2-40B4-BE49-F238E27FC236}">
                <a16:creationId xmlns:a16="http://schemas.microsoft.com/office/drawing/2014/main" id="{1EC9DBD6-9D4D-E7FB-9123-0D41C7989538}"/>
              </a:ext>
            </a:extLst>
          </p:cNvPr>
          <p:cNvGrpSpPr/>
          <p:nvPr/>
        </p:nvGrpSpPr>
        <p:grpSpPr>
          <a:xfrm>
            <a:off x="1096882" y="1185696"/>
            <a:ext cx="7210334" cy="3138655"/>
            <a:chOff x="1096882" y="1185696"/>
            <a:chExt cx="7210334" cy="3138655"/>
          </a:xfrm>
        </p:grpSpPr>
        <p:sp>
          <p:nvSpPr>
            <p:cNvPr id="23" name="Rectangle 22">
              <a:extLst>
                <a:ext uri="{FF2B5EF4-FFF2-40B4-BE49-F238E27FC236}">
                  <a16:creationId xmlns:a16="http://schemas.microsoft.com/office/drawing/2014/main" id="{8019F7B0-CAA3-F6D8-9E36-33208C320A92}"/>
                </a:ext>
              </a:extLst>
            </p:cNvPr>
            <p:cNvSpPr/>
            <p:nvPr/>
          </p:nvSpPr>
          <p:spPr bwMode="auto">
            <a:xfrm>
              <a:off x="1096882" y="2212093"/>
              <a:ext cx="4588470" cy="2112258"/>
            </a:xfrm>
            <a:prstGeom prst="rect">
              <a:avLst/>
            </a:prstGeom>
            <a:solidFill>
              <a:srgbClr val="CFC215"/>
            </a:solidFill>
            <a:ln w="254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45" name="Straight Connector 44">
              <a:extLst>
                <a:ext uri="{FF2B5EF4-FFF2-40B4-BE49-F238E27FC236}">
                  <a16:creationId xmlns:a16="http://schemas.microsoft.com/office/drawing/2014/main" id="{48B8D5E5-16DC-1B4C-96DA-9CE452F85FDE}"/>
                </a:ext>
              </a:extLst>
            </p:cNvPr>
            <p:cNvCxnSpPr>
              <a:cxnSpLocks/>
            </p:cNvCxnSpPr>
            <p:nvPr/>
          </p:nvCxnSpPr>
          <p:spPr bwMode="auto">
            <a:xfrm flipH="1">
              <a:off x="3302801" y="2969365"/>
              <a:ext cx="440143" cy="482478"/>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cxnSp>
          <p:nvCxnSpPr>
            <p:cNvPr id="11" name="Straight Connector 10">
              <a:extLst>
                <a:ext uri="{FF2B5EF4-FFF2-40B4-BE49-F238E27FC236}">
                  <a16:creationId xmlns:a16="http://schemas.microsoft.com/office/drawing/2014/main" id="{8409E7AF-FDE3-74DF-50AF-FE813E713528}"/>
                </a:ext>
              </a:extLst>
            </p:cNvPr>
            <p:cNvCxnSpPr>
              <a:cxnSpLocks/>
            </p:cNvCxnSpPr>
            <p:nvPr/>
          </p:nvCxnSpPr>
          <p:spPr bwMode="auto">
            <a:xfrm>
              <a:off x="2069100" y="2800833"/>
              <a:ext cx="597317" cy="80997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
          <p:nvSpPr>
            <p:cNvPr id="4" name="Rectangle 3">
              <a:extLst>
                <a:ext uri="{FF2B5EF4-FFF2-40B4-BE49-F238E27FC236}">
                  <a16:creationId xmlns:a16="http://schemas.microsoft.com/office/drawing/2014/main" id="{1FDCB03B-590D-30C9-7584-88E6DD0F0E3D}"/>
                </a:ext>
              </a:extLst>
            </p:cNvPr>
            <p:cNvSpPr/>
            <p:nvPr/>
          </p:nvSpPr>
          <p:spPr bwMode="auto">
            <a:xfrm>
              <a:off x="3534448" y="2351691"/>
              <a:ext cx="2057400" cy="650636"/>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Code editor</a:t>
              </a:r>
            </a:p>
          </p:txBody>
        </p:sp>
        <p:sp>
          <p:nvSpPr>
            <p:cNvPr id="5" name="Rectangle 4">
              <a:extLst>
                <a:ext uri="{FF2B5EF4-FFF2-40B4-BE49-F238E27FC236}">
                  <a16:creationId xmlns:a16="http://schemas.microsoft.com/office/drawing/2014/main" id="{D93C30F9-8C01-C3E6-518E-72DB4745F4C7}"/>
                </a:ext>
              </a:extLst>
            </p:cNvPr>
            <p:cNvSpPr/>
            <p:nvPr/>
          </p:nvSpPr>
          <p:spPr bwMode="auto">
            <a:xfrm>
              <a:off x="1241064" y="2351691"/>
              <a:ext cx="1553800" cy="650636"/>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Compiler</a:t>
              </a:r>
            </a:p>
          </p:txBody>
        </p:sp>
        <p:sp>
          <p:nvSpPr>
            <p:cNvPr id="6" name="Rectangle 5">
              <a:extLst>
                <a:ext uri="{FF2B5EF4-FFF2-40B4-BE49-F238E27FC236}">
                  <a16:creationId xmlns:a16="http://schemas.microsoft.com/office/drawing/2014/main" id="{6BE57740-844A-A1A1-8012-B403EA982090}"/>
                </a:ext>
              </a:extLst>
            </p:cNvPr>
            <p:cNvSpPr/>
            <p:nvPr/>
          </p:nvSpPr>
          <p:spPr bwMode="auto">
            <a:xfrm>
              <a:off x="6269064" y="1640120"/>
              <a:ext cx="1479264" cy="455669"/>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GUI Tool</a:t>
              </a:r>
            </a:p>
          </p:txBody>
        </p:sp>
        <p:sp>
          <p:nvSpPr>
            <p:cNvPr id="7" name="Rectangle 6">
              <a:extLst>
                <a:ext uri="{FF2B5EF4-FFF2-40B4-BE49-F238E27FC236}">
                  <a16:creationId xmlns:a16="http://schemas.microsoft.com/office/drawing/2014/main" id="{BDF53D47-620E-5B08-6FE8-A05B17CD3A28}"/>
                </a:ext>
              </a:extLst>
            </p:cNvPr>
            <p:cNvSpPr/>
            <p:nvPr/>
          </p:nvSpPr>
          <p:spPr bwMode="auto">
            <a:xfrm>
              <a:off x="6331432" y="2351691"/>
              <a:ext cx="1479264" cy="551841"/>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Database</a:t>
              </a:r>
            </a:p>
          </p:txBody>
        </p:sp>
        <p:sp>
          <p:nvSpPr>
            <p:cNvPr id="8" name="Rectangle 7">
              <a:extLst>
                <a:ext uri="{FF2B5EF4-FFF2-40B4-BE49-F238E27FC236}">
                  <a16:creationId xmlns:a16="http://schemas.microsoft.com/office/drawing/2014/main" id="{F561361F-293B-8F2C-F228-6145DB93642A}"/>
                </a:ext>
              </a:extLst>
            </p:cNvPr>
            <p:cNvSpPr/>
            <p:nvPr/>
          </p:nvSpPr>
          <p:spPr bwMode="auto">
            <a:xfrm>
              <a:off x="3509923" y="1185696"/>
              <a:ext cx="1900277" cy="490538"/>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Design Tool</a:t>
              </a:r>
            </a:p>
          </p:txBody>
        </p:sp>
        <p:cxnSp>
          <p:nvCxnSpPr>
            <p:cNvPr id="26" name="Straight Connector 25">
              <a:extLst>
                <a:ext uri="{FF2B5EF4-FFF2-40B4-BE49-F238E27FC236}">
                  <a16:creationId xmlns:a16="http://schemas.microsoft.com/office/drawing/2014/main" id="{669EBCAD-8885-8794-53C5-34E133B41F4E}"/>
                </a:ext>
              </a:extLst>
            </p:cNvPr>
            <p:cNvCxnSpPr>
              <a:cxnSpLocks/>
            </p:cNvCxnSpPr>
            <p:nvPr/>
          </p:nvCxnSpPr>
          <p:spPr bwMode="auto">
            <a:xfrm>
              <a:off x="5329276" y="3772063"/>
              <a:ext cx="1093044" cy="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
          <p:nvSpPr>
            <p:cNvPr id="9" name="Rectangle 8">
              <a:extLst>
                <a:ext uri="{FF2B5EF4-FFF2-40B4-BE49-F238E27FC236}">
                  <a16:creationId xmlns:a16="http://schemas.microsoft.com/office/drawing/2014/main" id="{4B9241A0-2036-BC3D-319C-B36290BA2634}"/>
                </a:ext>
              </a:extLst>
            </p:cNvPr>
            <p:cNvSpPr/>
            <p:nvPr/>
          </p:nvSpPr>
          <p:spPr bwMode="auto">
            <a:xfrm>
              <a:off x="6249816" y="3407734"/>
              <a:ext cx="2057400" cy="790235"/>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Source code repository</a:t>
              </a:r>
            </a:p>
          </p:txBody>
        </p:sp>
        <p:cxnSp>
          <p:nvCxnSpPr>
            <p:cNvPr id="13" name="Straight Connector 12">
              <a:extLst>
                <a:ext uri="{FF2B5EF4-FFF2-40B4-BE49-F238E27FC236}">
                  <a16:creationId xmlns:a16="http://schemas.microsoft.com/office/drawing/2014/main" id="{D8FCA851-C653-0927-7022-4F8AB41F8A5D}"/>
                </a:ext>
              </a:extLst>
            </p:cNvPr>
            <p:cNvCxnSpPr>
              <a:cxnSpLocks/>
            </p:cNvCxnSpPr>
            <p:nvPr/>
          </p:nvCxnSpPr>
          <p:spPr bwMode="auto">
            <a:xfrm>
              <a:off x="5600992" y="2607210"/>
              <a:ext cx="739584" cy="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cxnSp>
          <p:nvCxnSpPr>
            <p:cNvPr id="14" name="Straight Connector 13">
              <a:extLst>
                <a:ext uri="{FF2B5EF4-FFF2-40B4-BE49-F238E27FC236}">
                  <a16:creationId xmlns:a16="http://schemas.microsoft.com/office/drawing/2014/main" id="{B1BF82C7-45E5-3FCF-CEA7-B5EFA7BB78C8}"/>
                </a:ext>
              </a:extLst>
            </p:cNvPr>
            <p:cNvCxnSpPr>
              <a:cxnSpLocks/>
            </p:cNvCxnSpPr>
            <p:nvPr/>
          </p:nvCxnSpPr>
          <p:spPr bwMode="auto">
            <a:xfrm>
              <a:off x="4493793" y="1676234"/>
              <a:ext cx="0" cy="535858"/>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262C1160-3300-6BD2-C3E2-859970B94F6A}"/>
                </a:ext>
              </a:extLst>
            </p:cNvPr>
            <p:cNvCxnSpPr>
              <a:cxnSpLocks/>
            </p:cNvCxnSpPr>
            <p:nvPr/>
          </p:nvCxnSpPr>
          <p:spPr bwMode="auto">
            <a:xfrm flipH="1">
              <a:off x="4897736" y="3002327"/>
              <a:ext cx="9144" cy="641438"/>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cxnSp>
          <p:nvCxnSpPr>
            <p:cNvPr id="22" name="Straight Connector 21">
              <a:extLst>
                <a:ext uri="{FF2B5EF4-FFF2-40B4-BE49-F238E27FC236}">
                  <a16:creationId xmlns:a16="http://schemas.microsoft.com/office/drawing/2014/main" id="{6CEDF1D8-6DC5-069A-E8C8-A9F58CA888FB}"/>
                </a:ext>
              </a:extLst>
            </p:cNvPr>
            <p:cNvCxnSpPr>
              <a:cxnSpLocks/>
            </p:cNvCxnSpPr>
            <p:nvPr/>
          </p:nvCxnSpPr>
          <p:spPr bwMode="auto">
            <a:xfrm flipV="1">
              <a:off x="5572681" y="1885134"/>
              <a:ext cx="683535" cy="650636"/>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
          <p:nvSpPr>
            <p:cNvPr id="25" name="Rectangle 24">
              <a:extLst>
                <a:ext uri="{FF2B5EF4-FFF2-40B4-BE49-F238E27FC236}">
                  <a16:creationId xmlns:a16="http://schemas.microsoft.com/office/drawing/2014/main" id="{DD54E1D6-BC80-160B-FD2B-3B580236A9C7}"/>
                </a:ext>
              </a:extLst>
            </p:cNvPr>
            <p:cNvSpPr/>
            <p:nvPr/>
          </p:nvSpPr>
          <p:spPr bwMode="auto">
            <a:xfrm>
              <a:off x="1241064" y="3443972"/>
              <a:ext cx="2755417" cy="765144"/>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Language support for code editor</a:t>
              </a:r>
            </a:p>
          </p:txBody>
        </p:sp>
        <p:sp>
          <p:nvSpPr>
            <p:cNvPr id="43" name="Rectangle 42">
              <a:extLst>
                <a:ext uri="{FF2B5EF4-FFF2-40B4-BE49-F238E27FC236}">
                  <a16:creationId xmlns:a16="http://schemas.microsoft.com/office/drawing/2014/main" id="{021151F2-F472-6393-E2A7-D27C2DE371D6}"/>
                </a:ext>
              </a:extLst>
            </p:cNvPr>
            <p:cNvSpPr/>
            <p:nvPr/>
          </p:nvSpPr>
          <p:spPr bwMode="auto">
            <a:xfrm>
              <a:off x="4220601" y="3407953"/>
              <a:ext cx="1352080" cy="769217"/>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Source code</a:t>
              </a:r>
            </a:p>
          </p:txBody>
        </p:sp>
      </p:grpSp>
    </p:spTree>
    <p:extLst>
      <p:ext uri="{BB962C8B-B14F-4D97-AF65-F5344CB8AC3E}">
        <p14:creationId xmlns:p14="http://schemas.microsoft.com/office/powerpoint/2010/main" val="3440565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C8142-D4C4-183A-40BF-BE085E414CD8}"/>
              </a:ext>
            </a:extLst>
          </p:cNvPr>
          <p:cNvSpPr>
            <a:spLocks noGrp="1"/>
          </p:cNvSpPr>
          <p:nvPr>
            <p:ph type="title"/>
          </p:nvPr>
        </p:nvSpPr>
        <p:spPr>
          <a:xfrm>
            <a:off x="1089027" y="742950"/>
            <a:ext cx="7619998" cy="457200"/>
          </a:xfrm>
        </p:spPr>
        <p:txBody>
          <a:bodyPr/>
          <a:lstStyle/>
          <a:p>
            <a:r>
              <a:rPr lang="en-US" dirty="0"/>
              <a:t>Configuring the Environment Variables on your Computer after Installation of JDK</a:t>
            </a:r>
          </a:p>
        </p:txBody>
      </p:sp>
      <p:sp>
        <p:nvSpPr>
          <p:cNvPr id="3" name="Content Placeholder 2">
            <a:extLst>
              <a:ext uri="{FF2B5EF4-FFF2-40B4-BE49-F238E27FC236}">
                <a16:creationId xmlns:a16="http://schemas.microsoft.com/office/drawing/2014/main" id="{BCA4B06D-A245-77D4-24AF-AE640F3EC90E}"/>
              </a:ext>
            </a:extLst>
          </p:cNvPr>
          <p:cNvSpPr>
            <a:spLocks noGrp="1"/>
          </p:cNvSpPr>
          <p:nvPr>
            <p:ph idx="1"/>
          </p:nvPr>
        </p:nvSpPr>
        <p:spPr>
          <a:xfrm>
            <a:off x="434975" y="1276350"/>
            <a:ext cx="8251823" cy="3476183"/>
          </a:xfrm>
        </p:spPr>
        <p:txBody>
          <a:bodyPr/>
          <a:lstStyle/>
          <a:p>
            <a:r>
              <a:rPr lang="en-US" dirty="0"/>
              <a:t>The JDK is already installed on your computer</a:t>
            </a:r>
          </a:p>
          <a:p>
            <a:r>
              <a:rPr lang="en-US" dirty="0"/>
              <a:t>Now, you have to tell the programs on your computer where it installed to make sure that the programs running Java know where it is located.</a:t>
            </a:r>
          </a:p>
          <a:p>
            <a:r>
              <a:rPr lang="en-US" dirty="0"/>
              <a:t>This information is  provided by global variables which contain the path pointing to the folder that contains JDK</a:t>
            </a:r>
          </a:p>
        </p:txBody>
      </p:sp>
    </p:spTree>
    <p:extLst>
      <p:ext uri="{BB962C8B-B14F-4D97-AF65-F5344CB8AC3E}">
        <p14:creationId xmlns:p14="http://schemas.microsoft.com/office/powerpoint/2010/main" val="3270229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ABE55-99BB-1305-649D-B1C3514B2F21}"/>
              </a:ext>
            </a:extLst>
          </p:cNvPr>
          <p:cNvSpPr>
            <a:spLocks noGrp="1"/>
          </p:cNvSpPr>
          <p:nvPr>
            <p:ph type="title"/>
          </p:nvPr>
        </p:nvSpPr>
        <p:spPr>
          <a:xfrm>
            <a:off x="609600" y="285750"/>
            <a:ext cx="8534400" cy="490538"/>
          </a:xfrm>
        </p:spPr>
        <p:txBody>
          <a:bodyPr/>
          <a:lstStyle/>
          <a:p>
            <a:r>
              <a:rPr lang="en-US" dirty="0"/>
              <a:t>Setting up Global Path - Instructions for PC (1/3)</a:t>
            </a:r>
          </a:p>
        </p:txBody>
      </p:sp>
      <p:sp>
        <p:nvSpPr>
          <p:cNvPr id="3" name="Content Placeholder 2">
            <a:extLst>
              <a:ext uri="{FF2B5EF4-FFF2-40B4-BE49-F238E27FC236}">
                <a16:creationId xmlns:a16="http://schemas.microsoft.com/office/drawing/2014/main" id="{1D4710AE-818D-3B54-FDD9-B1D71002446A}"/>
              </a:ext>
            </a:extLst>
          </p:cNvPr>
          <p:cNvSpPr>
            <a:spLocks noGrp="1"/>
          </p:cNvSpPr>
          <p:nvPr>
            <p:ph idx="1"/>
          </p:nvPr>
        </p:nvSpPr>
        <p:spPr>
          <a:xfrm>
            <a:off x="2449472" y="1491184"/>
            <a:ext cx="3167619" cy="3226029"/>
          </a:xfrm>
        </p:spPr>
        <p:txBody>
          <a:bodyPr/>
          <a:lstStyle/>
          <a:p>
            <a:r>
              <a:rPr lang="en-US" dirty="0"/>
              <a:t>Right click on the Windows home </a:t>
            </a:r>
          </a:p>
          <a:p>
            <a:endParaRPr lang="en-US" dirty="0"/>
          </a:p>
          <a:p>
            <a:r>
              <a:rPr lang="en-US" dirty="0"/>
              <a:t>Select “System”</a:t>
            </a:r>
          </a:p>
          <a:p>
            <a:endParaRPr lang="en-US" dirty="0"/>
          </a:p>
          <a:p>
            <a:r>
              <a:rPr lang="en-US" dirty="0"/>
              <a:t>Then select “Advanced System Settings”</a:t>
            </a:r>
          </a:p>
        </p:txBody>
      </p:sp>
      <p:pic>
        <p:nvPicPr>
          <p:cNvPr id="4" name="Picture 3">
            <a:extLst>
              <a:ext uri="{FF2B5EF4-FFF2-40B4-BE49-F238E27FC236}">
                <a16:creationId xmlns:a16="http://schemas.microsoft.com/office/drawing/2014/main" id="{E7F39AB3-83BC-85FB-F8F0-E1D2EB9D12E6}"/>
              </a:ext>
            </a:extLst>
          </p:cNvPr>
          <p:cNvPicPr>
            <a:picLocks noChangeAspect="1"/>
          </p:cNvPicPr>
          <p:nvPr/>
        </p:nvPicPr>
        <p:blipFill>
          <a:blip r:embed="rId2"/>
          <a:stretch>
            <a:fillRect/>
          </a:stretch>
        </p:blipFill>
        <p:spPr>
          <a:xfrm>
            <a:off x="5588093" y="1075452"/>
            <a:ext cx="3251107" cy="2992596"/>
          </a:xfrm>
          <a:prstGeom prst="rect">
            <a:avLst/>
          </a:prstGeom>
        </p:spPr>
      </p:pic>
      <p:cxnSp>
        <p:nvCxnSpPr>
          <p:cNvPr id="5" name="Straight Arrow Connector 4">
            <a:extLst>
              <a:ext uri="{FF2B5EF4-FFF2-40B4-BE49-F238E27FC236}">
                <a16:creationId xmlns:a16="http://schemas.microsoft.com/office/drawing/2014/main" id="{7E2F3D76-0F9A-3CC9-1AC6-350351A7404D}"/>
              </a:ext>
            </a:extLst>
          </p:cNvPr>
          <p:cNvCxnSpPr>
            <a:cxnSpLocks/>
            <a:endCxn id="6" idx="2"/>
          </p:cNvCxnSpPr>
          <p:nvPr/>
        </p:nvCxnSpPr>
        <p:spPr bwMode="auto">
          <a:xfrm flipV="1">
            <a:off x="5081192" y="3486150"/>
            <a:ext cx="1776808" cy="186033"/>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
        <p:nvSpPr>
          <p:cNvPr id="6" name="Oval 5">
            <a:extLst>
              <a:ext uri="{FF2B5EF4-FFF2-40B4-BE49-F238E27FC236}">
                <a16:creationId xmlns:a16="http://schemas.microsoft.com/office/drawing/2014/main" id="{0FD276ED-71B2-F50E-9438-56544C7DC4B9}"/>
              </a:ext>
            </a:extLst>
          </p:cNvPr>
          <p:cNvSpPr/>
          <p:nvPr/>
        </p:nvSpPr>
        <p:spPr bwMode="auto">
          <a:xfrm>
            <a:off x="6858000" y="3333750"/>
            <a:ext cx="1295400" cy="304800"/>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pic>
        <p:nvPicPr>
          <p:cNvPr id="8" name="Picture 7">
            <a:extLst>
              <a:ext uri="{FF2B5EF4-FFF2-40B4-BE49-F238E27FC236}">
                <a16:creationId xmlns:a16="http://schemas.microsoft.com/office/drawing/2014/main" id="{1D05FA1C-1E57-98C0-4944-854D6165EBAD}"/>
              </a:ext>
            </a:extLst>
          </p:cNvPr>
          <p:cNvPicPr>
            <a:picLocks noChangeAspect="1"/>
          </p:cNvPicPr>
          <p:nvPr/>
        </p:nvPicPr>
        <p:blipFill rotWithShape="1">
          <a:blip r:embed="rId3"/>
          <a:srcRect l="50000" t="35185" r="40833"/>
          <a:stretch/>
        </p:blipFill>
        <p:spPr>
          <a:xfrm>
            <a:off x="238657" y="1018980"/>
            <a:ext cx="1930353" cy="3838770"/>
          </a:xfrm>
          <a:prstGeom prst="rect">
            <a:avLst/>
          </a:prstGeom>
        </p:spPr>
      </p:pic>
      <p:cxnSp>
        <p:nvCxnSpPr>
          <p:cNvPr id="9" name="Straight Arrow Connector 8">
            <a:extLst>
              <a:ext uri="{FF2B5EF4-FFF2-40B4-BE49-F238E27FC236}">
                <a16:creationId xmlns:a16="http://schemas.microsoft.com/office/drawing/2014/main" id="{E4C71370-F8BA-7061-B6D6-38B7BFE88B92}"/>
              </a:ext>
            </a:extLst>
          </p:cNvPr>
          <p:cNvCxnSpPr>
            <a:cxnSpLocks/>
          </p:cNvCxnSpPr>
          <p:nvPr/>
        </p:nvCxnSpPr>
        <p:spPr bwMode="auto">
          <a:xfrm flipH="1">
            <a:off x="457200" y="2038350"/>
            <a:ext cx="2218711" cy="2819400"/>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
        <p:nvSpPr>
          <p:cNvPr id="10" name="Oval 9">
            <a:extLst>
              <a:ext uri="{FF2B5EF4-FFF2-40B4-BE49-F238E27FC236}">
                <a16:creationId xmlns:a16="http://schemas.microsoft.com/office/drawing/2014/main" id="{31769416-D698-BE2A-2ED1-55666DD8026D}"/>
              </a:ext>
            </a:extLst>
          </p:cNvPr>
          <p:cNvSpPr/>
          <p:nvPr/>
        </p:nvSpPr>
        <p:spPr bwMode="auto">
          <a:xfrm>
            <a:off x="409251" y="2114550"/>
            <a:ext cx="657549" cy="228600"/>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11" name="Straight Arrow Connector 10">
            <a:extLst>
              <a:ext uri="{FF2B5EF4-FFF2-40B4-BE49-F238E27FC236}">
                <a16:creationId xmlns:a16="http://schemas.microsoft.com/office/drawing/2014/main" id="{CD634E44-DAA4-D04D-7E4F-1C08AC3E2BD7}"/>
              </a:ext>
            </a:extLst>
          </p:cNvPr>
          <p:cNvCxnSpPr>
            <a:cxnSpLocks/>
            <a:endCxn id="10" idx="6"/>
          </p:cNvCxnSpPr>
          <p:nvPr/>
        </p:nvCxnSpPr>
        <p:spPr bwMode="auto">
          <a:xfrm flipH="1" flipV="1">
            <a:off x="1066800" y="2228850"/>
            <a:ext cx="2489108" cy="342900"/>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Tree>
    <p:extLst>
      <p:ext uri="{BB962C8B-B14F-4D97-AF65-F5344CB8AC3E}">
        <p14:creationId xmlns:p14="http://schemas.microsoft.com/office/powerpoint/2010/main" val="3203597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0F4B-ECB3-11AB-2DE2-73813855BAF6}"/>
              </a:ext>
            </a:extLst>
          </p:cNvPr>
          <p:cNvSpPr>
            <a:spLocks noGrp="1"/>
          </p:cNvSpPr>
          <p:nvPr>
            <p:ph type="title"/>
          </p:nvPr>
        </p:nvSpPr>
        <p:spPr>
          <a:xfrm>
            <a:off x="653381" y="279900"/>
            <a:ext cx="8458200" cy="490538"/>
          </a:xfrm>
        </p:spPr>
        <p:txBody>
          <a:bodyPr/>
          <a:lstStyle/>
          <a:p>
            <a:r>
              <a:rPr lang="en-US" dirty="0"/>
              <a:t>Setting up Global Path - Instructions for PC (2/3)</a:t>
            </a:r>
          </a:p>
        </p:txBody>
      </p:sp>
      <p:sp>
        <p:nvSpPr>
          <p:cNvPr id="3" name="Content Placeholder 2">
            <a:extLst>
              <a:ext uri="{FF2B5EF4-FFF2-40B4-BE49-F238E27FC236}">
                <a16:creationId xmlns:a16="http://schemas.microsoft.com/office/drawing/2014/main" id="{09DF52E0-457F-D2E7-ECD3-E47EBBB03E00}"/>
              </a:ext>
            </a:extLst>
          </p:cNvPr>
          <p:cNvSpPr>
            <a:spLocks noGrp="1"/>
          </p:cNvSpPr>
          <p:nvPr>
            <p:ph idx="1"/>
          </p:nvPr>
        </p:nvSpPr>
        <p:spPr>
          <a:xfrm>
            <a:off x="2866799" y="971550"/>
            <a:ext cx="2819400" cy="3456385"/>
          </a:xfrm>
        </p:spPr>
        <p:txBody>
          <a:bodyPr/>
          <a:lstStyle/>
          <a:p>
            <a:r>
              <a:rPr lang="en-US" dirty="0"/>
              <a:t>Press on “Environment Variables”</a:t>
            </a:r>
          </a:p>
          <a:p>
            <a:r>
              <a:rPr lang="en-US" dirty="0"/>
              <a:t>If you want to set up global path for the current user, then click “New” here.</a:t>
            </a:r>
          </a:p>
          <a:p>
            <a:r>
              <a:rPr lang="en-US" dirty="0"/>
              <a:t>If you want to set up global path variable for all users, then click “New” here.</a:t>
            </a:r>
          </a:p>
          <a:p>
            <a:endParaRPr lang="en-US" dirty="0"/>
          </a:p>
        </p:txBody>
      </p:sp>
      <p:pic>
        <p:nvPicPr>
          <p:cNvPr id="5" name="Picture 4">
            <a:extLst>
              <a:ext uri="{FF2B5EF4-FFF2-40B4-BE49-F238E27FC236}">
                <a16:creationId xmlns:a16="http://schemas.microsoft.com/office/drawing/2014/main" id="{ECE2FFEC-24EF-65C4-02A1-1EC4B9E79B70}"/>
              </a:ext>
            </a:extLst>
          </p:cNvPr>
          <p:cNvPicPr>
            <a:picLocks noChangeAspect="1"/>
          </p:cNvPicPr>
          <p:nvPr/>
        </p:nvPicPr>
        <p:blipFill>
          <a:blip r:embed="rId2"/>
          <a:stretch>
            <a:fillRect/>
          </a:stretch>
        </p:blipFill>
        <p:spPr>
          <a:xfrm>
            <a:off x="205661" y="1203419"/>
            <a:ext cx="2436156" cy="2989714"/>
          </a:xfrm>
          <a:prstGeom prst="rect">
            <a:avLst/>
          </a:prstGeom>
        </p:spPr>
      </p:pic>
      <p:cxnSp>
        <p:nvCxnSpPr>
          <p:cNvPr id="6" name="Straight Arrow Connector 5">
            <a:extLst>
              <a:ext uri="{FF2B5EF4-FFF2-40B4-BE49-F238E27FC236}">
                <a16:creationId xmlns:a16="http://schemas.microsoft.com/office/drawing/2014/main" id="{F6F327CB-9236-6EEA-B29C-8CA7653A64FA}"/>
              </a:ext>
            </a:extLst>
          </p:cNvPr>
          <p:cNvCxnSpPr>
            <a:cxnSpLocks/>
          </p:cNvCxnSpPr>
          <p:nvPr/>
        </p:nvCxnSpPr>
        <p:spPr bwMode="auto">
          <a:xfrm flipH="1">
            <a:off x="2287032" y="1541655"/>
            <a:ext cx="723193" cy="2041764"/>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
        <p:nvSpPr>
          <p:cNvPr id="7" name="Oval 6">
            <a:extLst>
              <a:ext uri="{FF2B5EF4-FFF2-40B4-BE49-F238E27FC236}">
                <a16:creationId xmlns:a16="http://schemas.microsoft.com/office/drawing/2014/main" id="{E0ECBF14-632C-6F51-A400-651384B45D05}"/>
              </a:ext>
            </a:extLst>
          </p:cNvPr>
          <p:cNvSpPr/>
          <p:nvPr/>
        </p:nvSpPr>
        <p:spPr bwMode="auto">
          <a:xfrm>
            <a:off x="1473562" y="3583419"/>
            <a:ext cx="1295400" cy="304800"/>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pic>
        <p:nvPicPr>
          <p:cNvPr id="10" name="Picture 9">
            <a:extLst>
              <a:ext uri="{FF2B5EF4-FFF2-40B4-BE49-F238E27FC236}">
                <a16:creationId xmlns:a16="http://schemas.microsoft.com/office/drawing/2014/main" id="{A733E1D9-D3F6-E906-8892-F75227A1C1C9}"/>
              </a:ext>
            </a:extLst>
          </p:cNvPr>
          <p:cNvPicPr>
            <a:picLocks noChangeAspect="1"/>
          </p:cNvPicPr>
          <p:nvPr/>
        </p:nvPicPr>
        <p:blipFill>
          <a:blip r:embed="rId3"/>
          <a:stretch>
            <a:fillRect/>
          </a:stretch>
        </p:blipFill>
        <p:spPr>
          <a:xfrm>
            <a:off x="5881873" y="971550"/>
            <a:ext cx="3229708" cy="3456385"/>
          </a:xfrm>
          <a:prstGeom prst="rect">
            <a:avLst/>
          </a:prstGeom>
        </p:spPr>
      </p:pic>
      <p:cxnSp>
        <p:nvCxnSpPr>
          <p:cNvPr id="11" name="Straight Arrow Connector 10">
            <a:extLst>
              <a:ext uri="{FF2B5EF4-FFF2-40B4-BE49-F238E27FC236}">
                <a16:creationId xmlns:a16="http://schemas.microsoft.com/office/drawing/2014/main" id="{A237B83B-6E88-94CE-8374-BDD3D8863834}"/>
              </a:ext>
            </a:extLst>
          </p:cNvPr>
          <p:cNvCxnSpPr>
            <a:cxnSpLocks/>
          </p:cNvCxnSpPr>
          <p:nvPr/>
        </p:nvCxnSpPr>
        <p:spPr bwMode="auto">
          <a:xfrm flipV="1">
            <a:off x="5562600" y="2469243"/>
            <a:ext cx="1872759" cy="102507"/>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
        <p:nvSpPr>
          <p:cNvPr id="12" name="Oval 11">
            <a:extLst>
              <a:ext uri="{FF2B5EF4-FFF2-40B4-BE49-F238E27FC236}">
                <a16:creationId xmlns:a16="http://schemas.microsoft.com/office/drawing/2014/main" id="{5BF9D32A-0A14-DDC5-54ED-09F3EC136BC5}"/>
              </a:ext>
            </a:extLst>
          </p:cNvPr>
          <p:cNvSpPr/>
          <p:nvPr/>
        </p:nvSpPr>
        <p:spPr bwMode="auto">
          <a:xfrm>
            <a:off x="7450013" y="2351943"/>
            <a:ext cx="622355" cy="304800"/>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13" name="Straight Arrow Connector 12">
            <a:extLst>
              <a:ext uri="{FF2B5EF4-FFF2-40B4-BE49-F238E27FC236}">
                <a16:creationId xmlns:a16="http://schemas.microsoft.com/office/drawing/2014/main" id="{CD195CBA-2D16-0FF2-EB6A-4E1538708975}"/>
              </a:ext>
            </a:extLst>
          </p:cNvPr>
          <p:cNvCxnSpPr>
            <a:cxnSpLocks/>
          </p:cNvCxnSpPr>
          <p:nvPr/>
        </p:nvCxnSpPr>
        <p:spPr bwMode="auto">
          <a:xfrm flipV="1">
            <a:off x="5321834" y="3888219"/>
            <a:ext cx="2141280" cy="51516"/>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
        <p:nvSpPr>
          <p:cNvPr id="14" name="Oval 13">
            <a:extLst>
              <a:ext uri="{FF2B5EF4-FFF2-40B4-BE49-F238E27FC236}">
                <a16:creationId xmlns:a16="http://schemas.microsoft.com/office/drawing/2014/main" id="{D81D57F3-9950-4489-E836-B01D38C59B64}"/>
              </a:ext>
            </a:extLst>
          </p:cNvPr>
          <p:cNvSpPr/>
          <p:nvPr/>
        </p:nvSpPr>
        <p:spPr bwMode="auto">
          <a:xfrm>
            <a:off x="7454845" y="3783235"/>
            <a:ext cx="622355" cy="304800"/>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2379721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CB8D22A-50FC-52AD-C23D-637285BA3D9C}"/>
              </a:ext>
            </a:extLst>
          </p:cNvPr>
          <p:cNvPicPr>
            <a:picLocks noChangeAspect="1"/>
          </p:cNvPicPr>
          <p:nvPr/>
        </p:nvPicPr>
        <p:blipFill>
          <a:blip r:embed="rId2"/>
          <a:stretch>
            <a:fillRect/>
          </a:stretch>
        </p:blipFill>
        <p:spPr>
          <a:xfrm>
            <a:off x="5005121" y="776288"/>
            <a:ext cx="3453079" cy="2733687"/>
          </a:xfrm>
          <a:prstGeom prst="rect">
            <a:avLst/>
          </a:prstGeom>
        </p:spPr>
      </p:pic>
      <p:sp>
        <p:nvSpPr>
          <p:cNvPr id="2" name="Title 1">
            <a:extLst>
              <a:ext uri="{FF2B5EF4-FFF2-40B4-BE49-F238E27FC236}">
                <a16:creationId xmlns:a16="http://schemas.microsoft.com/office/drawing/2014/main" id="{1D30A7D8-CCCB-E283-3503-CADCE176E2A9}"/>
              </a:ext>
            </a:extLst>
          </p:cNvPr>
          <p:cNvSpPr>
            <a:spLocks noGrp="1"/>
          </p:cNvSpPr>
          <p:nvPr>
            <p:ph type="title"/>
          </p:nvPr>
        </p:nvSpPr>
        <p:spPr>
          <a:xfrm>
            <a:off x="685799" y="285750"/>
            <a:ext cx="8458201" cy="490538"/>
          </a:xfrm>
        </p:spPr>
        <p:txBody>
          <a:bodyPr/>
          <a:lstStyle/>
          <a:p>
            <a:r>
              <a:rPr lang="en-US" dirty="0"/>
              <a:t>Setting up Global Path - Instructions for PC (3/3)</a:t>
            </a:r>
          </a:p>
        </p:txBody>
      </p:sp>
      <p:sp>
        <p:nvSpPr>
          <p:cNvPr id="3" name="Content Placeholder 2">
            <a:extLst>
              <a:ext uri="{FF2B5EF4-FFF2-40B4-BE49-F238E27FC236}">
                <a16:creationId xmlns:a16="http://schemas.microsoft.com/office/drawing/2014/main" id="{84E0BB51-F442-3B84-AA81-944F4B15A0DF}"/>
              </a:ext>
            </a:extLst>
          </p:cNvPr>
          <p:cNvSpPr>
            <a:spLocks noGrp="1"/>
          </p:cNvSpPr>
          <p:nvPr>
            <p:ph idx="1"/>
          </p:nvPr>
        </p:nvSpPr>
        <p:spPr>
          <a:xfrm>
            <a:off x="685798" y="3531391"/>
            <a:ext cx="8230841" cy="788307"/>
          </a:xfrm>
        </p:spPr>
        <p:txBody>
          <a:bodyPr/>
          <a:lstStyle/>
          <a:p>
            <a:r>
              <a:rPr lang="en-US" dirty="0"/>
              <a:t>Write “JAVA_HOME” (without the quotation sign)</a:t>
            </a:r>
          </a:p>
          <a:p>
            <a:r>
              <a:rPr lang="en-US" dirty="0"/>
              <a:t>Navigate File Explorer to -&gt; C:\Program Files\Java\jdk-20</a:t>
            </a:r>
          </a:p>
          <a:p>
            <a:r>
              <a:rPr lang="en-US" dirty="0"/>
              <a:t>Right click on the empty space in the path section and copy address.</a:t>
            </a:r>
          </a:p>
          <a:p>
            <a:r>
              <a:rPr lang="en-US" dirty="0"/>
              <a:t>Paste the copied address here and press “OK”</a:t>
            </a:r>
          </a:p>
        </p:txBody>
      </p:sp>
      <p:cxnSp>
        <p:nvCxnSpPr>
          <p:cNvPr id="7" name="Straight Arrow Connector 6">
            <a:extLst>
              <a:ext uri="{FF2B5EF4-FFF2-40B4-BE49-F238E27FC236}">
                <a16:creationId xmlns:a16="http://schemas.microsoft.com/office/drawing/2014/main" id="{0A1646D7-CFA2-31F3-0742-DC0638BB38B1}"/>
              </a:ext>
            </a:extLst>
          </p:cNvPr>
          <p:cNvCxnSpPr>
            <a:cxnSpLocks/>
          </p:cNvCxnSpPr>
          <p:nvPr/>
        </p:nvCxnSpPr>
        <p:spPr bwMode="auto">
          <a:xfrm flipH="1" flipV="1">
            <a:off x="7478801" y="1047750"/>
            <a:ext cx="826999" cy="3271948"/>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pic>
        <p:nvPicPr>
          <p:cNvPr id="5" name="Picture 4">
            <a:extLst>
              <a:ext uri="{FF2B5EF4-FFF2-40B4-BE49-F238E27FC236}">
                <a16:creationId xmlns:a16="http://schemas.microsoft.com/office/drawing/2014/main" id="{AA51E044-88DA-AA2C-C96D-BA7648A566A4}"/>
              </a:ext>
            </a:extLst>
          </p:cNvPr>
          <p:cNvPicPr>
            <a:picLocks noChangeAspect="1"/>
          </p:cNvPicPr>
          <p:nvPr/>
        </p:nvPicPr>
        <p:blipFill>
          <a:blip r:embed="rId3"/>
          <a:stretch>
            <a:fillRect/>
          </a:stretch>
        </p:blipFill>
        <p:spPr>
          <a:xfrm>
            <a:off x="572692" y="784840"/>
            <a:ext cx="3090774" cy="2785513"/>
          </a:xfrm>
          <a:prstGeom prst="rect">
            <a:avLst/>
          </a:prstGeom>
        </p:spPr>
      </p:pic>
      <p:cxnSp>
        <p:nvCxnSpPr>
          <p:cNvPr id="10" name="Straight Arrow Connector 9">
            <a:extLst>
              <a:ext uri="{FF2B5EF4-FFF2-40B4-BE49-F238E27FC236}">
                <a16:creationId xmlns:a16="http://schemas.microsoft.com/office/drawing/2014/main" id="{E364957C-4A69-260F-17E8-A9441EE2E7FD}"/>
              </a:ext>
            </a:extLst>
          </p:cNvPr>
          <p:cNvCxnSpPr>
            <a:cxnSpLocks/>
          </p:cNvCxnSpPr>
          <p:nvPr/>
        </p:nvCxnSpPr>
        <p:spPr bwMode="auto">
          <a:xfrm flipH="1" flipV="1">
            <a:off x="1862587" y="2270164"/>
            <a:ext cx="714702" cy="2437027"/>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cxnSp>
        <p:nvCxnSpPr>
          <p:cNvPr id="11" name="Straight Arrow Connector 10">
            <a:extLst>
              <a:ext uri="{FF2B5EF4-FFF2-40B4-BE49-F238E27FC236}">
                <a16:creationId xmlns:a16="http://schemas.microsoft.com/office/drawing/2014/main" id="{13A4B874-3065-F4BE-E0E9-C9D96D6940B0}"/>
              </a:ext>
            </a:extLst>
          </p:cNvPr>
          <p:cNvCxnSpPr>
            <a:cxnSpLocks/>
          </p:cNvCxnSpPr>
          <p:nvPr/>
        </p:nvCxnSpPr>
        <p:spPr bwMode="auto">
          <a:xfrm flipV="1">
            <a:off x="6895114" y="1198143"/>
            <a:ext cx="113420" cy="2802370"/>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
        <p:nvSpPr>
          <p:cNvPr id="8" name="Oval 7">
            <a:extLst>
              <a:ext uri="{FF2B5EF4-FFF2-40B4-BE49-F238E27FC236}">
                <a16:creationId xmlns:a16="http://schemas.microsoft.com/office/drawing/2014/main" id="{60ABE91D-9D8C-8684-DE82-7D30BB72F4A3}"/>
              </a:ext>
            </a:extLst>
          </p:cNvPr>
          <p:cNvSpPr/>
          <p:nvPr/>
        </p:nvSpPr>
        <p:spPr bwMode="auto">
          <a:xfrm>
            <a:off x="2596771" y="2284196"/>
            <a:ext cx="562708" cy="304800"/>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12" name="Straight Arrow Connector 11">
            <a:extLst>
              <a:ext uri="{FF2B5EF4-FFF2-40B4-BE49-F238E27FC236}">
                <a16:creationId xmlns:a16="http://schemas.microsoft.com/office/drawing/2014/main" id="{DA18D086-636A-883F-048E-E3CC479A620F}"/>
              </a:ext>
            </a:extLst>
          </p:cNvPr>
          <p:cNvCxnSpPr>
            <a:cxnSpLocks/>
          </p:cNvCxnSpPr>
          <p:nvPr/>
        </p:nvCxnSpPr>
        <p:spPr bwMode="auto">
          <a:xfrm flipH="1" flipV="1">
            <a:off x="1371600" y="2076759"/>
            <a:ext cx="670279" cy="1454632"/>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
        <p:nvSpPr>
          <p:cNvPr id="16" name="Oval 15">
            <a:extLst>
              <a:ext uri="{FF2B5EF4-FFF2-40B4-BE49-F238E27FC236}">
                <a16:creationId xmlns:a16="http://schemas.microsoft.com/office/drawing/2014/main" id="{DAACD16B-E802-3930-4D98-66FDEEBA2E2A}"/>
              </a:ext>
            </a:extLst>
          </p:cNvPr>
          <p:cNvSpPr/>
          <p:nvPr/>
        </p:nvSpPr>
        <p:spPr bwMode="auto">
          <a:xfrm>
            <a:off x="2514600" y="3301947"/>
            <a:ext cx="562708" cy="304800"/>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17" name="Straight Arrow Connector 16">
            <a:extLst>
              <a:ext uri="{FF2B5EF4-FFF2-40B4-BE49-F238E27FC236}">
                <a16:creationId xmlns:a16="http://schemas.microsoft.com/office/drawing/2014/main" id="{B36FBFD3-C502-4724-A760-BF7FBC467A31}"/>
              </a:ext>
            </a:extLst>
          </p:cNvPr>
          <p:cNvCxnSpPr>
            <a:cxnSpLocks/>
            <a:endCxn id="16" idx="5"/>
          </p:cNvCxnSpPr>
          <p:nvPr/>
        </p:nvCxnSpPr>
        <p:spPr bwMode="auto">
          <a:xfrm flipH="1" flipV="1">
            <a:off x="2994901" y="3562110"/>
            <a:ext cx="2671978" cy="1191370"/>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cxnSp>
        <p:nvCxnSpPr>
          <p:cNvPr id="18" name="Straight Arrow Connector 17">
            <a:extLst>
              <a:ext uri="{FF2B5EF4-FFF2-40B4-BE49-F238E27FC236}">
                <a16:creationId xmlns:a16="http://schemas.microsoft.com/office/drawing/2014/main" id="{108312CB-62CD-4D9A-E88C-85F5FE227F88}"/>
              </a:ext>
            </a:extLst>
          </p:cNvPr>
          <p:cNvCxnSpPr>
            <a:cxnSpLocks/>
          </p:cNvCxnSpPr>
          <p:nvPr/>
        </p:nvCxnSpPr>
        <p:spPr bwMode="auto">
          <a:xfrm flipH="1" flipV="1">
            <a:off x="3058301" y="2588996"/>
            <a:ext cx="2608578" cy="2118195"/>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Tree>
    <p:extLst>
      <p:ext uri="{BB962C8B-B14F-4D97-AF65-F5344CB8AC3E}">
        <p14:creationId xmlns:p14="http://schemas.microsoft.com/office/powerpoint/2010/main" val="8930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AC1E5B-0BA6-01CC-1FE5-0232DD51DD0A}"/>
              </a:ext>
            </a:extLst>
          </p:cNvPr>
          <p:cNvSpPr txBox="1"/>
          <p:nvPr/>
        </p:nvSpPr>
        <p:spPr>
          <a:xfrm rot="20891098">
            <a:off x="1230815" y="1594554"/>
            <a:ext cx="668237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solidFill>
                  <a:srgbClr val="333399"/>
                </a:solidFill>
              </a:rPr>
              <a:t>Your JDK is Now Installed</a:t>
            </a:r>
          </a:p>
          <a:p>
            <a:pPr marL="571500" indent="-571500">
              <a:buFont typeface="Arial" panose="020B0604020202020204" pitchFamily="34" charset="0"/>
              <a:buChar char="•"/>
            </a:pPr>
            <a:r>
              <a:rPr lang="en-US" sz="3600" dirty="0">
                <a:solidFill>
                  <a:srgbClr val="333399"/>
                </a:solidFill>
              </a:rPr>
              <a:t>Let’s Install the Code Editor (Visual Studio Code)</a:t>
            </a:r>
          </a:p>
        </p:txBody>
      </p:sp>
    </p:spTree>
    <p:extLst>
      <p:ext uri="{BB962C8B-B14F-4D97-AF65-F5344CB8AC3E}">
        <p14:creationId xmlns:p14="http://schemas.microsoft.com/office/powerpoint/2010/main" val="1188444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555C-5B13-386D-5DC6-C2013366CD74}"/>
              </a:ext>
            </a:extLst>
          </p:cNvPr>
          <p:cNvSpPr>
            <a:spLocks noGrp="1"/>
          </p:cNvSpPr>
          <p:nvPr>
            <p:ph type="title"/>
          </p:nvPr>
        </p:nvSpPr>
        <p:spPr>
          <a:xfrm>
            <a:off x="1752600" y="285750"/>
            <a:ext cx="6364282" cy="490538"/>
          </a:xfrm>
        </p:spPr>
        <p:txBody>
          <a:bodyPr/>
          <a:lstStyle/>
          <a:p>
            <a:r>
              <a:rPr lang="en-US" dirty="0"/>
              <a:t>Installing Visual Studio Code</a:t>
            </a:r>
          </a:p>
        </p:txBody>
      </p:sp>
      <p:sp>
        <p:nvSpPr>
          <p:cNvPr id="5" name="Content Placeholder 4">
            <a:extLst>
              <a:ext uri="{FF2B5EF4-FFF2-40B4-BE49-F238E27FC236}">
                <a16:creationId xmlns:a16="http://schemas.microsoft.com/office/drawing/2014/main" id="{43F30730-596B-4AC8-4445-DD6C62D4DD04}"/>
              </a:ext>
            </a:extLst>
          </p:cNvPr>
          <p:cNvSpPr>
            <a:spLocks noGrp="1"/>
          </p:cNvSpPr>
          <p:nvPr>
            <p:ph idx="1"/>
          </p:nvPr>
        </p:nvSpPr>
        <p:spPr>
          <a:xfrm>
            <a:off x="132625" y="882039"/>
            <a:ext cx="5704567" cy="1194793"/>
          </a:xfrm>
        </p:spPr>
        <p:txBody>
          <a:bodyPr/>
          <a:lstStyle/>
          <a:p>
            <a:r>
              <a:rPr lang="en-US" dirty="0"/>
              <a:t>Go to </a:t>
            </a:r>
            <a:r>
              <a:rPr lang="en-US" dirty="0">
                <a:hlinkClick r:id="rId2"/>
              </a:rPr>
              <a:t>https://code.visualstudio.com/download</a:t>
            </a:r>
            <a:r>
              <a:rPr lang="en-US" dirty="0"/>
              <a:t> </a:t>
            </a:r>
          </a:p>
          <a:p>
            <a:r>
              <a:rPr lang="en-US" dirty="0"/>
              <a:t>Choose your operating </a:t>
            </a:r>
            <a:br>
              <a:rPr lang="en-US" dirty="0"/>
            </a:br>
            <a:r>
              <a:rPr lang="en-US" dirty="0"/>
              <a:t>system:</a:t>
            </a:r>
          </a:p>
          <a:p>
            <a:pPr lvl="1"/>
            <a:r>
              <a:rPr lang="en-US" dirty="0"/>
              <a:t>Windows</a:t>
            </a:r>
          </a:p>
          <a:p>
            <a:pPr lvl="1"/>
            <a:r>
              <a:rPr lang="en-US" dirty="0"/>
              <a:t>Linux</a:t>
            </a:r>
          </a:p>
          <a:p>
            <a:pPr lvl="1"/>
            <a:r>
              <a:rPr lang="en-US" dirty="0"/>
              <a:t>macOS</a:t>
            </a:r>
          </a:p>
          <a:p>
            <a:r>
              <a:rPr lang="en-US" dirty="0"/>
              <a:t>The installation file will be</a:t>
            </a:r>
            <a:br>
              <a:rPr lang="en-US" dirty="0"/>
            </a:br>
            <a:r>
              <a:rPr lang="en-US" dirty="0"/>
              <a:t>downloaded. </a:t>
            </a:r>
          </a:p>
          <a:p>
            <a:r>
              <a:rPr lang="en-US" dirty="0"/>
              <a:t>Run the </a:t>
            </a:r>
            <a:br>
              <a:rPr lang="en-US" dirty="0"/>
            </a:br>
            <a:r>
              <a:rPr lang="en-US" dirty="0"/>
              <a:t>installation file by clicking </a:t>
            </a:r>
            <a:br>
              <a:rPr lang="en-US" dirty="0"/>
            </a:br>
            <a:r>
              <a:rPr lang="en-US" dirty="0"/>
              <a:t>on it.</a:t>
            </a:r>
          </a:p>
          <a:p>
            <a:pPr marL="0" indent="0">
              <a:buNone/>
            </a:pPr>
            <a:endParaRPr lang="en-US" dirty="0"/>
          </a:p>
        </p:txBody>
      </p:sp>
      <p:pic>
        <p:nvPicPr>
          <p:cNvPr id="6" name="Picture 5">
            <a:extLst>
              <a:ext uri="{FF2B5EF4-FFF2-40B4-BE49-F238E27FC236}">
                <a16:creationId xmlns:a16="http://schemas.microsoft.com/office/drawing/2014/main" id="{6D803C51-CD0B-E85E-56A6-ADCEADFEDD2B}"/>
              </a:ext>
            </a:extLst>
          </p:cNvPr>
          <p:cNvPicPr>
            <a:picLocks noChangeAspect="1"/>
          </p:cNvPicPr>
          <p:nvPr/>
        </p:nvPicPr>
        <p:blipFill rotWithShape="1">
          <a:blip r:embed="rId3"/>
          <a:srcRect l="6723" t="1482" r="10924" b="6667"/>
          <a:stretch/>
        </p:blipFill>
        <p:spPr>
          <a:xfrm>
            <a:off x="3677376" y="1360563"/>
            <a:ext cx="5333999" cy="3374570"/>
          </a:xfrm>
          <a:prstGeom prst="rect">
            <a:avLst/>
          </a:prstGeom>
        </p:spPr>
      </p:pic>
      <p:sp>
        <p:nvSpPr>
          <p:cNvPr id="7" name="Oval 6">
            <a:extLst>
              <a:ext uri="{FF2B5EF4-FFF2-40B4-BE49-F238E27FC236}">
                <a16:creationId xmlns:a16="http://schemas.microsoft.com/office/drawing/2014/main" id="{43095037-960E-558B-CB93-AE776D5C86EE}"/>
              </a:ext>
            </a:extLst>
          </p:cNvPr>
          <p:cNvSpPr/>
          <p:nvPr/>
        </p:nvSpPr>
        <p:spPr bwMode="auto">
          <a:xfrm>
            <a:off x="3677375" y="3434370"/>
            <a:ext cx="5333999" cy="1423379"/>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8" name="Straight Arrow Connector 7">
            <a:extLst>
              <a:ext uri="{FF2B5EF4-FFF2-40B4-BE49-F238E27FC236}">
                <a16:creationId xmlns:a16="http://schemas.microsoft.com/office/drawing/2014/main" id="{A6724CBE-2B2B-0662-247E-138ADEEFBCB4}"/>
              </a:ext>
            </a:extLst>
          </p:cNvPr>
          <p:cNvCxnSpPr>
            <a:cxnSpLocks/>
            <a:endCxn id="7" idx="1"/>
          </p:cNvCxnSpPr>
          <p:nvPr/>
        </p:nvCxnSpPr>
        <p:spPr bwMode="auto">
          <a:xfrm>
            <a:off x="2057400" y="2571750"/>
            <a:ext cx="2401121" cy="1071069"/>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Tree>
    <p:extLst>
      <p:ext uri="{BB962C8B-B14F-4D97-AF65-F5344CB8AC3E}">
        <p14:creationId xmlns:p14="http://schemas.microsoft.com/office/powerpoint/2010/main" val="1230095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BACDE-BD94-A108-DA09-5E0B68E5020C}"/>
              </a:ext>
            </a:extLst>
          </p:cNvPr>
          <p:cNvSpPr>
            <a:spLocks noGrp="1"/>
          </p:cNvSpPr>
          <p:nvPr>
            <p:ph type="title"/>
          </p:nvPr>
        </p:nvSpPr>
        <p:spPr/>
        <p:txBody>
          <a:bodyPr/>
          <a:lstStyle/>
          <a:p>
            <a:r>
              <a:rPr lang="en-US" dirty="0"/>
              <a:t>Setting Color themes in </a:t>
            </a:r>
            <a:r>
              <a:rPr lang="en-US" dirty="0" err="1"/>
              <a:t>VSCode</a:t>
            </a:r>
            <a:r>
              <a:rPr lang="en-US" dirty="0"/>
              <a:t> (1/2)</a:t>
            </a:r>
          </a:p>
        </p:txBody>
      </p:sp>
      <p:sp>
        <p:nvSpPr>
          <p:cNvPr id="13" name="Content Placeholder 12">
            <a:extLst>
              <a:ext uri="{FF2B5EF4-FFF2-40B4-BE49-F238E27FC236}">
                <a16:creationId xmlns:a16="http://schemas.microsoft.com/office/drawing/2014/main" id="{C580809E-AF00-601B-5233-5D1550FBC70F}"/>
              </a:ext>
            </a:extLst>
          </p:cNvPr>
          <p:cNvSpPr>
            <a:spLocks noGrp="1"/>
          </p:cNvSpPr>
          <p:nvPr>
            <p:ph idx="1"/>
          </p:nvPr>
        </p:nvSpPr>
        <p:spPr>
          <a:xfrm>
            <a:off x="1350778" y="762347"/>
            <a:ext cx="6399395" cy="364604"/>
          </a:xfrm>
        </p:spPr>
        <p:txBody>
          <a:bodyPr/>
          <a:lstStyle/>
          <a:p>
            <a:r>
              <a:rPr lang="en-US" dirty="0"/>
              <a:t>Settings -&gt; Themes -&gt; Color Theme </a:t>
            </a:r>
          </a:p>
          <a:p>
            <a:r>
              <a:rPr lang="en-US" dirty="0"/>
              <a:t>Choose a color theme from the box that comes up</a:t>
            </a:r>
          </a:p>
        </p:txBody>
      </p:sp>
      <p:grpSp>
        <p:nvGrpSpPr>
          <p:cNvPr id="21" name="Group 20">
            <a:extLst>
              <a:ext uri="{FF2B5EF4-FFF2-40B4-BE49-F238E27FC236}">
                <a16:creationId xmlns:a16="http://schemas.microsoft.com/office/drawing/2014/main" id="{69BCBAD1-25E7-70CD-7C29-1C14355F6F01}"/>
              </a:ext>
            </a:extLst>
          </p:cNvPr>
          <p:cNvGrpSpPr/>
          <p:nvPr/>
        </p:nvGrpSpPr>
        <p:grpSpPr>
          <a:xfrm>
            <a:off x="754166" y="1892385"/>
            <a:ext cx="5361677" cy="2881753"/>
            <a:chOff x="309036" y="1319588"/>
            <a:chExt cx="6120611" cy="3531130"/>
          </a:xfrm>
        </p:grpSpPr>
        <p:pic>
          <p:nvPicPr>
            <p:cNvPr id="12" name="Picture 11">
              <a:extLst>
                <a:ext uri="{FF2B5EF4-FFF2-40B4-BE49-F238E27FC236}">
                  <a16:creationId xmlns:a16="http://schemas.microsoft.com/office/drawing/2014/main" id="{5A1AEEF6-FBF5-2C75-EEA9-62ED7A1A9038}"/>
                </a:ext>
              </a:extLst>
            </p:cNvPr>
            <p:cNvPicPr>
              <a:picLocks noChangeAspect="1"/>
            </p:cNvPicPr>
            <p:nvPr/>
          </p:nvPicPr>
          <p:blipFill rotWithShape="1">
            <a:blip r:embed="rId2"/>
            <a:srcRect l="970"/>
            <a:stretch/>
          </p:blipFill>
          <p:spPr>
            <a:xfrm>
              <a:off x="2030350" y="1319588"/>
              <a:ext cx="4399297" cy="3341419"/>
            </a:xfrm>
            <a:prstGeom prst="rect">
              <a:avLst/>
            </a:prstGeom>
          </p:spPr>
        </p:pic>
        <p:sp>
          <p:nvSpPr>
            <p:cNvPr id="6" name="Oval 5">
              <a:extLst>
                <a:ext uri="{FF2B5EF4-FFF2-40B4-BE49-F238E27FC236}">
                  <a16:creationId xmlns:a16="http://schemas.microsoft.com/office/drawing/2014/main" id="{8F97126E-5919-2ABD-167E-34F9D83A88B8}"/>
                </a:ext>
              </a:extLst>
            </p:cNvPr>
            <p:cNvSpPr/>
            <p:nvPr/>
          </p:nvSpPr>
          <p:spPr bwMode="auto">
            <a:xfrm>
              <a:off x="2256748" y="4035231"/>
              <a:ext cx="1236924" cy="352943"/>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8" name="Oval 7">
              <a:extLst>
                <a:ext uri="{FF2B5EF4-FFF2-40B4-BE49-F238E27FC236}">
                  <a16:creationId xmlns:a16="http://schemas.microsoft.com/office/drawing/2014/main" id="{74B8C702-7BDE-4D98-4461-39CF72774D16}"/>
                </a:ext>
              </a:extLst>
            </p:cNvPr>
            <p:cNvSpPr/>
            <p:nvPr/>
          </p:nvSpPr>
          <p:spPr bwMode="auto">
            <a:xfrm>
              <a:off x="3627802" y="4026954"/>
              <a:ext cx="1981199" cy="289996"/>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9" name="Straight Arrow Connector 8">
              <a:extLst>
                <a:ext uri="{FF2B5EF4-FFF2-40B4-BE49-F238E27FC236}">
                  <a16:creationId xmlns:a16="http://schemas.microsoft.com/office/drawing/2014/main" id="{75DE2B96-27B7-C9B0-3914-F8E6BEC4A42E}"/>
                </a:ext>
              </a:extLst>
            </p:cNvPr>
            <p:cNvCxnSpPr>
              <a:cxnSpLocks/>
            </p:cNvCxnSpPr>
            <p:nvPr/>
          </p:nvCxnSpPr>
          <p:spPr bwMode="auto">
            <a:xfrm>
              <a:off x="1412377" y="3065374"/>
              <a:ext cx="1178423" cy="969857"/>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
          <p:nvSpPr>
            <p:cNvPr id="10" name="Oval 9">
              <a:extLst>
                <a:ext uri="{FF2B5EF4-FFF2-40B4-BE49-F238E27FC236}">
                  <a16:creationId xmlns:a16="http://schemas.microsoft.com/office/drawing/2014/main" id="{82E50C9A-4B75-31A8-CECC-30BCA2A2CD2B}"/>
                </a:ext>
              </a:extLst>
            </p:cNvPr>
            <p:cNvSpPr/>
            <p:nvPr/>
          </p:nvSpPr>
          <p:spPr bwMode="auto">
            <a:xfrm>
              <a:off x="1934666" y="4171952"/>
              <a:ext cx="427534" cy="432447"/>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11" name="Straight Arrow Connector 10">
              <a:extLst>
                <a:ext uri="{FF2B5EF4-FFF2-40B4-BE49-F238E27FC236}">
                  <a16:creationId xmlns:a16="http://schemas.microsoft.com/office/drawing/2014/main" id="{D0759F7D-9D5F-5287-277C-6A9883EF6A34}"/>
                </a:ext>
              </a:extLst>
            </p:cNvPr>
            <p:cNvCxnSpPr>
              <a:cxnSpLocks/>
            </p:cNvCxnSpPr>
            <p:nvPr/>
          </p:nvCxnSpPr>
          <p:spPr bwMode="auto">
            <a:xfrm>
              <a:off x="1420750" y="4396948"/>
              <a:ext cx="609600" cy="0"/>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
          <p:nvSpPr>
            <p:cNvPr id="14" name="TextBox 13">
              <a:extLst>
                <a:ext uri="{FF2B5EF4-FFF2-40B4-BE49-F238E27FC236}">
                  <a16:creationId xmlns:a16="http://schemas.microsoft.com/office/drawing/2014/main" id="{440BEFEC-92CB-B705-A865-1894096FFF8E}"/>
                </a:ext>
              </a:extLst>
            </p:cNvPr>
            <p:cNvSpPr txBox="1"/>
            <p:nvPr/>
          </p:nvSpPr>
          <p:spPr>
            <a:xfrm>
              <a:off x="309036" y="3719324"/>
              <a:ext cx="1204367" cy="1131394"/>
            </a:xfrm>
            <a:prstGeom prst="rect">
              <a:avLst/>
            </a:prstGeom>
            <a:noFill/>
            <a:ln>
              <a:noFill/>
            </a:ln>
          </p:spPr>
          <p:txBody>
            <a:bodyPr wrap="square" rtlCol="0">
              <a:spAutoFit/>
            </a:bodyPr>
            <a:lstStyle/>
            <a:p>
              <a:r>
                <a:rPr lang="en-US" dirty="0"/>
                <a:t>Click here on settings</a:t>
              </a:r>
            </a:p>
          </p:txBody>
        </p:sp>
        <p:sp>
          <p:nvSpPr>
            <p:cNvPr id="19" name="TextBox 18">
              <a:extLst>
                <a:ext uri="{FF2B5EF4-FFF2-40B4-BE49-F238E27FC236}">
                  <a16:creationId xmlns:a16="http://schemas.microsoft.com/office/drawing/2014/main" id="{5801297E-8A4B-FE8D-DAB2-2B7999F3B966}"/>
                </a:ext>
              </a:extLst>
            </p:cNvPr>
            <p:cNvSpPr txBox="1"/>
            <p:nvPr/>
          </p:nvSpPr>
          <p:spPr>
            <a:xfrm>
              <a:off x="317979" y="2792909"/>
              <a:ext cx="1204367" cy="369332"/>
            </a:xfrm>
            <a:prstGeom prst="rect">
              <a:avLst/>
            </a:prstGeom>
            <a:noFill/>
            <a:ln>
              <a:noFill/>
            </a:ln>
          </p:spPr>
          <p:txBody>
            <a:bodyPr wrap="square" rtlCol="0">
              <a:spAutoFit/>
            </a:bodyPr>
            <a:lstStyle/>
            <a:p>
              <a:r>
                <a:rPr lang="en-US" dirty="0"/>
                <a:t>Themes</a:t>
              </a:r>
            </a:p>
          </p:txBody>
        </p:sp>
        <p:cxnSp>
          <p:nvCxnSpPr>
            <p:cNvPr id="22" name="Straight Arrow Connector 21">
              <a:extLst>
                <a:ext uri="{FF2B5EF4-FFF2-40B4-BE49-F238E27FC236}">
                  <a16:creationId xmlns:a16="http://schemas.microsoft.com/office/drawing/2014/main" id="{94669897-7A86-F8AD-C29F-1BADEEECDA93}"/>
                </a:ext>
              </a:extLst>
            </p:cNvPr>
            <p:cNvCxnSpPr>
              <a:cxnSpLocks/>
            </p:cNvCxnSpPr>
            <p:nvPr/>
          </p:nvCxnSpPr>
          <p:spPr bwMode="auto">
            <a:xfrm>
              <a:off x="1698303" y="1951207"/>
              <a:ext cx="2721297" cy="2008441"/>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
          <p:nvSpPr>
            <p:cNvPr id="23" name="TextBox 22">
              <a:extLst>
                <a:ext uri="{FF2B5EF4-FFF2-40B4-BE49-F238E27FC236}">
                  <a16:creationId xmlns:a16="http://schemas.microsoft.com/office/drawing/2014/main" id="{1A3AC84A-08B9-FF6B-D0FF-3491FA53DC60}"/>
                </a:ext>
              </a:extLst>
            </p:cNvPr>
            <p:cNvSpPr txBox="1"/>
            <p:nvPr/>
          </p:nvSpPr>
          <p:spPr>
            <a:xfrm>
              <a:off x="730299" y="1538855"/>
              <a:ext cx="1204367" cy="791976"/>
            </a:xfrm>
            <a:prstGeom prst="rect">
              <a:avLst/>
            </a:prstGeom>
            <a:noFill/>
            <a:ln>
              <a:noFill/>
            </a:ln>
          </p:spPr>
          <p:txBody>
            <a:bodyPr wrap="square" rtlCol="0">
              <a:spAutoFit/>
            </a:bodyPr>
            <a:lstStyle/>
            <a:p>
              <a:r>
                <a:rPr lang="en-US" dirty="0"/>
                <a:t>Color Theme</a:t>
              </a:r>
            </a:p>
          </p:txBody>
        </p:sp>
      </p:grpSp>
      <p:grpSp>
        <p:nvGrpSpPr>
          <p:cNvPr id="3" name="Group 2">
            <a:extLst>
              <a:ext uri="{FF2B5EF4-FFF2-40B4-BE49-F238E27FC236}">
                <a16:creationId xmlns:a16="http://schemas.microsoft.com/office/drawing/2014/main" id="{18C07090-36B5-0871-AD5E-2F2D94C265C9}"/>
              </a:ext>
            </a:extLst>
          </p:cNvPr>
          <p:cNvGrpSpPr/>
          <p:nvPr/>
        </p:nvGrpSpPr>
        <p:grpSpPr>
          <a:xfrm>
            <a:off x="3137205" y="1581150"/>
            <a:ext cx="3378977" cy="2469654"/>
            <a:chOff x="3137205" y="1581150"/>
            <a:chExt cx="3378977" cy="2469654"/>
          </a:xfrm>
        </p:grpSpPr>
        <p:pic>
          <p:nvPicPr>
            <p:cNvPr id="24" name="Picture 23">
              <a:extLst>
                <a:ext uri="{FF2B5EF4-FFF2-40B4-BE49-F238E27FC236}">
                  <a16:creationId xmlns:a16="http://schemas.microsoft.com/office/drawing/2014/main" id="{BACE9946-4300-38A5-2DFA-1602F5347540}"/>
                </a:ext>
              </a:extLst>
            </p:cNvPr>
            <p:cNvPicPr>
              <a:picLocks noChangeAspect="1"/>
            </p:cNvPicPr>
            <p:nvPr/>
          </p:nvPicPr>
          <p:blipFill>
            <a:blip r:embed="rId3"/>
            <a:stretch>
              <a:fillRect/>
            </a:stretch>
          </p:blipFill>
          <p:spPr>
            <a:xfrm>
              <a:off x="3353668" y="1581150"/>
              <a:ext cx="3162514" cy="1735970"/>
            </a:xfrm>
            <a:prstGeom prst="rect">
              <a:avLst/>
            </a:prstGeom>
          </p:spPr>
        </p:pic>
        <p:cxnSp>
          <p:nvCxnSpPr>
            <p:cNvPr id="25" name="Straight Arrow Connector 24">
              <a:extLst>
                <a:ext uri="{FF2B5EF4-FFF2-40B4-BE49-F238E27FC236}">
                  <a16:creationId xmlns:a16="http://schemas.microsoft.com/office/drawing/2014/main" id="{07AF6F26-88C6-1120-C1C8-5EFB587D592A}"/>
                </a:ext>
              </a:extLst>
            </p:cNvPr>
            <p:cNvCxnSpPr>
              <a:cxnSpLocks/>
            </p:cNvCxnSpPr>
            <p:nvPr/>
          </p:nvCxnSpPr>
          <p:spPr bwMode="auto">
            <a:xfrm flipH="1" flipV="1">
              <a:off x="4396943" y="3171746"/>
              <a:ext cx="554967" cy="879058"/>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
          <p:nvSpPr>
            <p:cNvPr id="27" name="Oval 26">
              <a:extLst>
                <a:ext uri="{FF2B5EF4-FFF2-40B4-BE49-F238E27FC236}">
                  <a16:creationId xmlns:a16="http://schemas.microsoft.com/office/drawing/2014/main" id="{3429576F-F1FB-E78F-5431-6A057ED5B908}"/>
                </a:ext>
              </a:extLst>
            </p:cNvPr>
            <p:cNvSpPr/>
            <p:nvPr/>
          </p:nvSpPr>
          <p:spPr bwMode="auto">
            <a:xfrm>
              <a:off x="3137205" y="1765972"/>
              <a:ext cx="1398822" cy="1718689"/>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sp>
        <p:nvSpPr>
          <p:cNvPr id="5" name="TextBox 4">
            <a:extLst>
              <a:ext uri="{FF2B5EF4-FFF2-40B4-BE49-F238E27FC236}">
                <a16:creationId xmlns:a16="http://schemas.microsoft.com/office/drawing/2014/main" id="{F64D3542-B136-2F49-0482-EBF6D87B4F7F}"/>
              </a:ext>
            </a:extLst>
          </p:cNvPr>
          <p:cNvSpPr txBox="1"/>
          <p:nvPr/>
        </p:nvSpPr>
        <p:spPr>
          <a:xfrm>
            <a:off x="6754416" y="2171431"/>
            <a:ext cx="2219753" cy="1200329"/>
          </a:xfrm>
          <a:prstGeom prst="rect">
            <a:avLst/>
          </a:prstGeom>
          <a:noFill/>
          <a:ln w="12700">
            <a:solidFill>
              <a:schemeClr val="tx1"/>
            </a:solidFill>
          </a:ln>
        </p:spPr>
        <p:txBody>
          <a:bodyPr wrap="square">
            <a:spAutoFit/>
          </a:bodyPr>
          <a:lstStyle/>
          <a:p>
            <a:r>
              <a:rPr lang="en-US" dirty="0"/>
              <a:t>Keyboard shortcut </a:t>
            </a:r>
            <a:r>
              <a:rPr lang="en-US" dirty="0" err="1"/>
              <a:t>Ctrl+K</a:t>
            </a:r>
            <a:r>
              <a:rPr lang="en-US" dirty="0"/>
              <a:t> </a:t>
            </a:r>
            <a:r>
              <a:rPr lang="en-US" dirty="0" err="1"/>
              <a:t>Ctrl+T</a:t>
            </a:r>
            <a:r>
              <a:rPr lang="en-US" dirty="0"/>
              <a:t> </a:t>
            </a:r>
          </a:p>
          <a:p>
            <a:r>
              <a:rPr lang="en-US" dirty="0"/>
              <a:t>to display the color theme  picker.</a:t>
            </a:r>
          </a:p>
        </p:txBody>
      </p:sp>
    </p:spTree>
    <p:extLst>
      <p:ext uri="{BB962C8B-B14F-4D97-AF65-F5344CB8AC3E}">
        <p14:creationId xmlns:p14="http://schemas.microsoft.com/office/powerpoint/2010/main" val="305001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BACDE-BD94-A108-DA09-5E0B68E5020C}"/>
              </a:ext>
            </a:extLst>
          </p:cNvPr>
          <p:cNvSpPr>
            <a:spLocks noGrp="1"/>
          </p:cNvSpPr>
          <p:nvPr>
            <p:ph type="title"/>
          </p:nvPr>
        </p:nvSpPr>
        <p:spPr>
          <a:xfrm>
            <a:off x="2362200" y="285750"/>
            <a:ext cx="5754682" cy="490538"/>
          </a:xfrm>
        </p:spPr>
        <p:txBody>
          <a:bodyPr/>
          <a:lstStyle/>
          <a:p>
            <a:r>
              <a:rPr lang="en-US" dirty="0"/>
              <a:t>Visual Studio Code UI</a:t>
            </a:r>
          </a:p>
        </p:txBody>
      </p:sp>
      <p:grpSp>
        <p:nvGrpSpPr>
          <p:cNvPr id="13" name="Group 12">
            <a:extLst>
              <a:ext uri="{FF2B5EF4-FFF2-40B4-BE49-F238E27FC236}">
                <a16:creationId xmlns:a16="http://schemas.microsoft.com/office/drawing/2014/main" id="{4140AC78-9978-E683-77CB-CB184A982FFA}"/>
              </a:ext>
            </a:extLst>
          </p:cNvPr>
          <p:cNvGrpSpPr/>
          <p:nvPr/>
        </p:nvGrpSpPr>
        <p:grpSpPr>
          <a:xfrm>
            <a:off x="472134" y="895350"/>
            <a:ext cx="8199731" cy="3852715"/>
            <a:chOff x="472134" y="895350"/>
            <a:chExt cx="8199731" cy="3852715"/>
          </a:xfrm>
        </p:grpSpPr>
        <p:pic>
          <p:nvPicPr>
            <p:cNvPr id="24" name="Picture 23">
              <a:extLst>
                <a:ext uri="{FF2B5EF4-FFF2-40B4-BE49-F238E27FC236}">
                  <a16:creationId xmlns:a16="http://schemas.microsoft.com/office/drawing/2014/main" id="{D830CFDF-ADD2-74B6-BD19-32C4098EE820}"/>
                </a:ext>
              </a:extLst>
            </p:cNvPr>
            <p:cNvPicPr>
              <a:picLocks noChangeAspect="1"/>
            </p:cNvPicPr>
            <p:nvPr/>
          </p:nvPicPr>
          <p:blipFill>
            <a:blip r:embed="rId2"/>
            <a:stretch>
              <a:fillRect/>
            </a:stretch>
          </p:blipFill>
          <p:spPr>
            <a:xfrm>
              <a:off x="1817552" y="960519"/>
              <a:ext cx="4263509" cy="3213200"/>
            </a:xfrm>
            <a:prstGeom prst="rect">
              <a:avLst/>
            </a:prstGeom>
          </p:spPr>
        </p:pic>
        <p:sp>
          <p:nvSpPr>
            <p:cNvPr id="6" name="Oval 5">
              <a:extLst>
                <a:ext uri="{FF2B5EF4-FFF2-40B4-BE49-F238E27FC236}">
                  <a16:creationId xmlns:a16="http://schemas.microsoft.com/office/drawing/2014/main" id="{8F97126E-5919-2ABD-167E-34F9D83A88B8}"/>
                </a:ext>
              </a:extLst>
            </p:cNvPr>
            <p:cNvSpPr/>
            <p:nvPr/>
          </p:nvSpPr>
          <p:spPr bwMode="auto">
            <a:xfrm>
              <a:off x="3051946" y="2694007"/>
              <a:ext cx="2906587" cy="1525767"/>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ahoma" pitchFamily="34" charset="0"/>
              </a:endParaRPr>
            </a:p>
          </p:txBody>
        </p:sp>
        <p:sp>
          <p:nvSpPr>
            <p:cNvPr id="8" name="Oval 7">
              <a:extLst>
                <a:ext uri="{FF2B5EF4-FFF2-40B4-BE49-F238E27FC236}">
                  <a16:creationId xmlns:a16="http://schemas.microsoft.com/office/drawing/2014/main" id="{74B8C702-7BDE-4D98-4461-39CF72774D16}"/>
                </a:ext>
              </a:extLst>
            </p:cNvPr>
            <p:cNvSpPr/>
            <p:nvPr/>
          </p:nvSpPr>
          <p:spPr bwMode="auto">
            <a:xfrm>
              <a:off x="3053589" y="895350"/>
              <a:ext cx="3091373" cy="1752602"/>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9" name="Straight Arrow Connector 8">
              <a:extLst>
                <a:ext uri="{FF2B5EF4-FFF2-40B4-BE49-F238E27FC236}">
                  <a16:creationId xmlns:a16="http://schemas.microsoft.com/office/drawing/2014/main" id="{75DE2B96-27B7-C9B0-3914-F8E6BEC4A42E}"/>
                </a:ext>
              </a:extLst>
            </p:cNvPr>
            <p:cNvCxnSpPr>
              <a:cxnSpLocks/>
            </p:cNvCxnSpPr>
            <p:nvPr/>
          </p:nvCxnSpPr>
          <p:spPr bwMode="auto">
            <a:xfrm flipH="1">
              <a:off x="6144962" y="1753003"/>
              <a:ext cx="749368" cy="0"/>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
          <p:nvSpPr>
            <p:cNvPr id="10" name="Oval 9">
              <a:extLst>
                <a:ext uri="{FF2B5EF4-FFF2-40B4-BE49-F238E27FC236}">
                  <a16:creationId xmlns:a16="http://schemas.microsoft.com/office/drawing/2014/main" id="{82E50C9A-4B75-31A8-CECC-30BCA2A2CD2B}"/>
                </a:ext>
              </a:extLst>
            </p:cNvPr>
            <p:cNvSpPr/>
            <p:nvPr/>
          </p:nvSpPr>
          <p:spPr bwMode="auto">
            <a:xfrm>
              <a:off x="1704198" y="914464"/>
              <a:ext cx="562708" cy="3259255"/>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11" name="Straight Arrow Connector 10">
              <a:extLst>
                <a:ext uri="{FF2B5EF4-FFF2-40B4-BE49-F238E27FC236}">
                  <a16:creationId xmlns:a16="http://schemas.microsoft.com/office/drawing/2014/main" id="{D0759F7D-9D5F-5287-277C-6A9883EF6A34}"/>
                </a:ext>
              </a:extLst>
            </p:cNvPr>
            <p:cNvCxnSpPr>
              <a:cxnSpLocks/>
            </p:cNvCxnSpPr>
            <p:nvPr/>
          </p:nvCxnSpPr>
          <p:spPr bwMode="auto">
            <a:xfrm flipV="1">
              <a:off x="2148533" y="4173719"/>
              <a:ext cx="609600" cy="374600"/>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
          <p:nvSpPr>
            <p:cNvPr id="14" name="TextBox 13">
              <a:extLst>
                <a:ext uri="{FF2B5EF4-FFF2-40B4-BE49-F238E27FC236}">
                  <a16:creationId xmlns:a16="http://schemas.microsoft.com/office/drawing/2014/main" id="{440BEFEC-92CB-B705-A865-1894096FFF8E}"/>
                </a:ext>
              </a:extLst>
            </p:cNvPr>
            <p:cNvSpPr txBox="1"/>
            <p:nvPr/>
          </p:nvSpPr>
          <p:spPr>
            <a:xfrm>
              <a:off x="946099" y="4316526"/>
              <a:ext cx="1304994" cy="400110"/>
            </a:xfrm>
            <a:prstGeom prst="rect">
              <a:avLst/>
            </a:prstGeom>
            <a:noFill/>
            <a:ln>
              <a:noFill/>
            </a:ln>
          </p:spPr>
          <p:txBody>
            <a:bodyPr wrap="square" rtlCol="0">
              <a:spAutoFit/>
            </a:bodyPr>
            <a:lstStyle/>
            <a:p>
              <a:r>
                <a:rPr lang="en-US" sz="2000" dirty="0"/>
                <a:t>Side bar</a:t>
              </a:r>
            </a:p>
          </p:txBody>
        </p:sp>
        <p:sp>
          <p:nvSpPr>
            <p:cNvPr id="19" name="TextBox 18">
              <a:extLst>
                <a:ext uri="{FF2B5EF4-FFF2-40B4-BE49-F238E27FC236}">
                  <a16:creationId xmlns:a16="http://schemas.microsoft.com/office/drawing/2014/main" id="{5801297E-8A4B-FE8D-DAB2-2B7999F3B966}"/>
                </a:ext>
              </a:extLst>
            </p:cNvPr>
            <p:cNvSpPr txBox="1"/>
            <p:nvPr/>
          </p:nvSpPr>
          <p:spPr>
            <a:xfrm>
              <a:off x="6919265" y="1448485"/>
              <a:ext cx="1752600" cy="707886"/>
            </a:xfrm>
            <a:prstGeom prst="rect">
              <a:avLst/>
            </a:prstGeom>
            <a:noFill/>
            <a:ln>
              <a:noFill/>
            </a:ln>
          </p:spPr>
          <p:txBody>
            <a:bodyPr wrap="square" rtlCol="0">
              <a:spAutoFit/>
            </a:bodyPr>
            <a:lstStyle/>
            <a:p>
              <a:r>
                <a:rPr lang="en-US" sz="2000" dirty="0"/>
                <a:t>Editor groups pane</a:t>
              </a:r>
            </a:p>
          </p:txBody>
        </p:sp>
        <p:cxnSp>
          <p:nvCxnSpPr>
            <p:cNvPr id="22" name="Straight Arrow Connector 21">
              <a:extLst>
                <a:ext uri="{FF2B5EF4-FFF2-40B4-BE49-F238E27FC236}">
                  <a16:creationId xmlns:a16="http://schemas.microsoft.com/office/drawing/2014/main" id="{94669897-7A86-F8AD-C29F-1BADEEECDA93}"/>
                </a:ext>
              </a:extLst>
            </p:cNvPr>
            <p:cNvCxnSpPr>
              <a:cxnSpLocks/>
            </p:cNvCxnSpPr>
            <p:nvPr/>
          </p:nvCxnSpPr>
          <p:spPr bwMode="auto">
            <a:xfrm flipH="1">
              <a:off x="6081061" y="3456890"/>
              <a:ext cx="749368" cy="0"/>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
          <p:nvSpPr>
            <p:cNvPr id="23" name="TextBox 22">
              <a:extLst>
                <a:ext uri="{FF2B5EF4-FFF2-40B4-BE49-F238E27FC236}">
                  <a16:creationId xmlns:a16="http://schemas.microsoft.com/office/drawing/2014/main" id="{1A3AC84A-08B9-FF6B-D0FF-3491FA53DC60}"/>
                </a:ext>
              </a:extLst>
            </p:cNvPr>
            <p:cNvSpPr txBox="1"/>
            <p:nvPr/>
          </p:nvSpPr>
          <p:spPr>
            <a:xfrm>
              <a:off x="6874515" y="3133724"/>
              <a:ext cx="1752600" cy="707886"/>
            </a:xfrm>
            <a:prstGeom prst="rect">
              <a:avLst/>
            </a:prstGeom>
            <a:noFill/>
            <a:ln>
              <a:noFill/>
            </a:ln>
          </p:spPr>
          <p:txBody>
            <a:bodyPr wrap="square" rtlCol="0">
              <a:spAutoFit/>
            </a:bodyPr>
            <a:lstStyle/>
            <a:p>
              <a:r>
                <a:rPr lang="en-US" sz="2000" dirty="0"/>
                <a:t>Panel and terminal pane</a:t>
              </a:r>
            </a:p>
          </p:txBody>
        </p:sp>
        <p:cxnSp>
          <p:nvCxnSpPr>
            <p:cNvPr id="25" name="Straight Arrow Connector 24">
              <a:extLst>
                <a:ext uri="{FF2B5EF4-FFF2-40B4-BE49-F238E27FC236}">
                  <a16:creationId xmlns:a16="http://schemas.microsoft.com/office/drawing/2014/main" id="{8E5958B8-9341-2217-A0F7-BC4E57A09022}"/>
                </a:ext>
              </a:extLst>
            </p:cNvPr>
            <p:cNvCxnSpPr>
              <a:cxnSpLocks/>
            </p:cNvCxnSpPr>
            <p:nvPr/>
          </p:nvCxnSpPr>
          <p:spPr bwMode="auto">
            <a:xfrm>
              <a:off x="1094598" y="2571055"/>
              <a:ext cx="609600" cy="0"/>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
          <p:nvSpPr>
            <p:cNvPr id="26" name="TextBox 25">
              <a:extLst>
                <a:ext uri="{FF2B5EF4-FFF2-40B4-BE49-F238E27FC236}">
                  <a16:creationId xmlns:a16="http://schemas.microsoft.com/office/drawing/2014/main" id="{52129BF6-7598-9A9C-C5BD-4C60BED6B346}"/>
                </a:ext>
              </a:extLst>
            </p:cNvPr>
            <p:cNvSpPr txBox="1"/>
            <p:nvPr/>
          </p:nvSpPr>
          <p:spPr>
            <a:xfrm>
              <a:off x="472134" y="2082426"/>
              <a:ext cx="864274" cy="1015663"/>
            </a:xfrm>
            <a:prstGeom prst="rect">
              <a:avLst/>
            </a:prstGeom>
            <a:noFill/>
            <a:ln>
              <a:noFill/>
            </a:ln>
          </p:spPr>
          <p:txBody>
            <a:bodyPr wrap="square" rtlCol="0">
              <a:spAutoFit/>
            </a:bodyPr>
            <a:lstStyle/>
            <a:p>
              <a:r>
                <a:rPr lang="en-US" sz="2000" dirty="0"/>
                <a:t>Active bar menu</a:t>
              </a:r>
            </a:p>
          </p:txBody>
        </p:sp>
        <p:sp>
          <p:nvSpPr>
            <p:cNvPr id="27" name="Oval 26">
              <a:extLst>
                <a:ext uri="{FF2B5EF4-FFF2-40B4-BE49-F238E27FC236}">
                  <a16:creationId xmlns:a16="http://schemas.microsoft.com/office/drawing/2014/main" id="{67375F65-F1C5-CD1D-6A42-2C69CA66EB85}"/>
                </a:ext>
              </a:extLst>
            </p:cNvPr>
            <p:cNvSpPr/>
            <p:nvPr/>
          </p:nvSpPr>
          <p:spPr bwMode="auto">
            <a:xfrm>
              <a:off x="2266906" y="914464"/>
              <a:ext cx="872227" cy="3181615"/>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3" name="TextBox 2">
              <a:extLst>
                <a:ext uri="{FF2B5EF4-FFF2-40B4-BE49-F238E27FC236}">
                  <a16:creationId xmlns:a16="http://schemas.microsoft.com/office/drawing/2014/main" id="{F00BF196-B75B-2E9A-396E-CF278D8DC333}"/>
                </a:ext>
              </a:extLst>
            </p:cNvPr>
            <p:cNvSpPr txBox="1"/>
            <p:nvPr/>
          </p:nvSpPr>
          <p:spPr>
            <a:xfrm>
              <a:off x="4767046" y="4347955"/>
              <a:ext cx="1752600" cy="400110"/>
            </a:xfrm>
            <a:prstGeom prst="rect">
              <a:avLst/>
            </a:prstGeom>
            <a:noFill/>
            <a:ln>
              <a:noFill/>
            </a:ln>
          </p:spPr>
          <p:txBody>
            <a:bodyPr wrap="square" rtlCol="0">
              <a:spAutoFit/>
            </a:bodyPr>
            <a:lstStyle/>
            <a:p>
              <a:r>
                <a:rPr lang="en-US" sz="2000" dirty="0"/>
                <a:t>Status bar</a:t>
              </a:r>
            </a:p>
          </p:txBody>
        </p:sp>
        <p:cxnSp>
          <p:nvCxnSpPr>
            <p:cNvPr id="4" name="Straight Arrow Connector 3">
              <a:extLst>
                <a:ext uri="{FF2B5EF4-FFF2-40B4-BE49-F238E27FC236}">
                  <a16:creationId xmlns:a16="http://schemas.microsoft.com/office/drawing/2014/main" id="{C9B82E5B-D40F-AFF7-EB4E-ED6F353C06A3}"/>
                </a:ext>
              </a:extLst>
            </p:cNvPr>
            <p:cNvCxnSpPr>
              <a:cxnSpLocks/>
            </p:cNvCxnSpPr>
            <p:nvPr/>
          </p:nvCxnSpPr>
          <p:spPr bwMode="auto">
            <a:xfrm flipH="1" flipV="1">
              <a:off x="3376870" y="4182981"/>
              <a:ext cx="1267648" cy="365029"/>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grpSp>
    </p:spTree>
    <p:extLst>
      <p:ext uri="{BB962C8B-B14F-4D97-AF65-F5344CB8AC3E}">
        <p14:creationId xmlns:p14="http://schemas.microsoft.com/office/powerpoint/2010/main" val="1807127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BACDE-BD94-A108-DA09-5E0B68E5020C}"/>
              </a:ext>
            </a:extLst>
          </p:cNvPr>
          <p:cNvSpPr>
            <a:spLocks noGrp="1"/>
          </p:cNvSpPr>
          <p:nvPr>
            <p:ph type="title"/>
          </p:nvPr>
        </p:nvSpPr>
        <p:spPr>
          <a:xfrm>
            <a:off x="685800" y="244553"/>
            <a:ext cx="6723055" cy="490538"/>
          </a:xfrm>
        </p:spPr>
        <p:txBody>
          <a:bodyPr/>
          <a:lstStyle/>
          <a:p>
            <a:r>
              <a:rPr lang="en-US" dirty="0"/>
              <a:t>Visual Studio Code UI (Basic Layout)</a:t>
            </a:r>
          </a:p>
        </p:txBody>
      </p:sp>
      <p:sp>
        <p:nvSpPr>
          <p:cNvPr id="7" name="Content Placeholder 6">
            <a:extLst>
              <a:ext uri="{FF2B5EF4-FFF2-40B4-BE49-F238E27FC236}">
                <a16:creationId xmlns:a16="http://schemas.microsoft.com/office/drawing/2014/main" id="{0EAAFBB0-A958-525D-1AE0-2A4E7CC16833}"/>
              </a:ext>
            </a:extLst>
          </p:cNvPr>
          <p:cNvSpPr>
            <a:spLocks noGrp="1"/>
          </p:cNvSpPr>
          <p:nvPr>
            <p:ph idx="1"/>
          </p:nvPr>
        </p:nvSpPr>
        <p:spPr>
          <a:xfrm>
            <a:off x="239034" y="964876"/>
            <a:ext cx="8828765" cy="3456385"/>
          </a:xfrm>
        </p:spPr>
        <p:txBody>
          <a:bodyPr/>
          <a:lstStyle/>
          <a:p>
            <a:pPr>
              <a:spcBef>
                <a:spcPts val="0"/>
              </a:spcBef>
            </a:pPr>
            <a:r>
              <a:rPr lang="en-US" sz="1800" dirty="0"/>
              <a:t>VS Code comes with an intuitive layout. The UI is divided into five main areas:</a:t>
            </a:r>
          </a:p>
          <a:p>
            <a:pPr>
              <a:spcBef>
                <a:spcPts val="0"/>
              </a:spcBef>
            </a:pPr>
            <a:r>
              <a:rPr lang="en-US" sz="1800" b="1" dirty="0"/>
              <a:t>Editor</a:t>
            </a:r>
            <a:r>
              <a:rPr lang="en-US" sz="1800" dirty="0"/>
              <a:t> - The main area to edit your files. You can open as many editors as you like side by side vertically and horizontally.</a:t>
            </a:r>
          </a:p>
          <a:p>
            <a:pPr>
              <a:spcBef>
                <a:spcPts val="0"/>
              </a:spcBef>
            </a:pPr>
            <a:r>
              <a:rPr lang="en-US" sz="1800" b="1" dirty="0"/>
              <a:t>Primary Side Bar </a:t>
            </a:r>
            <a:r>
              <a:rPr lang="en-US" sz="1800" dirty="0"/>
              <a:t>- Contains different views like the Explorer to assist you while working on your project.</a:t>
            </a:r>
          </a:p>
          <a:p>
            <a:pPr>
              <a:spcBef>
                <a:spcPts val="0"/>
              </a:spcBef>
            </a:pPr>
            <a:r>
              <a:rPr lang="en-US" sz="1800" b="1" dirty="0"/>
              <a:t>Status Bar </a:t>
            </a:r>
            <a:r>
              <a:rPr lang="en-US" sz="1800" dirty="0"/>
              <a:t>- Information about the opened project and the files you edit.</a:t>
            </a:r>
          </a:p>
          <a:p>
            <a:pPr>
              <a:spcBef>
                <a:spcPts val="0"/>
              </a:spcBef>
            </a:pPr>
            <a:r>
              <a:rPr lang="en-US" sz="1800" b="1" dirty="0"/>
              <a:t>Activity Bar </a:t>
            </a:r>
            <a:r>
              <a:rPr lang="en-US" sz="1800" dirty="0"/>
              <a:t>- Located on the far left-hand side, this lets you switch between views and gives you additional context-specific indicators, like the number of outgoing changes when Git is enabled.</a:t>
            </a:r>
          </a:p>
          <a:p>
            <a:pPr>
              <a:spcBef>
                <a:spcPts val="0"/>
              </a:spcBef>
            </a:pPr>
            <a:r>
              <a:rPr lang="en-US" sz="1800" b="1" dirty="0"/>
              <a:t>Panel </a:t>
            </a:r>
            <a:r>
              <a:rPr lang="en-US" sz="1800" dirty="0"/>
              <a:t>- An additional space for views below the editor region. By default, it houses output, debug information, errors and warnings, and an integrated terminal. Panel can also be moved to the left or right for more vertical space.</a:t>
            </a:r>
          </a:p>
          <a:p>
            <a:pPr>
              <a:spcBef>
                <a:spcPts val="0"/>
              </a:spcBef>
            </a:pPr>
            <a:r>
              <a:rPr lang="en-US" sz="1800" dirty="0"/>
              <a:t>Tip: A Secondary Side Bar is also available to display views opposite the Primary Side Bar. You can show it with </a:t>
            </a:r>
            <a:r>
              <a:rPr lang="en-US" sz="1800" dirty="0" err="1"/>
              <a:t>Ctrl+Alt+B</a:t>
            </a:r>
            <a:r>
              <a:rPr lang="en-US" sz="1800" dirty="0"/>
              <a:t>.</a:t>
            </a:r>
          </a:p>
        </p:txBody>
      </p:sp>
      <p:pic>
        <p:nvPicPr>
          <p:cNvPr id="5" name="Picture 4">
            <a:extLst>
              <a:ext uri="{FF2B5EF4-FFF2-40B4-BE49-F238E27FC236}">
                <a16:creationId xmlns:a16="http://schemas.microsoft.com/office/drawing/2014/main" id="{A42C7F81-8AB8-8539-F25A-3E19D53335C0}"/>
              </a:ext>
            </a:extLst>
          </p:cNvPr>
          <p:cNvPicPr>
            <a:picLocks noChangeAspect="1"/>
          </p:cNvPicPr>
          <p:nvPr/>
        </p:nvPicPr>
        <p:blipFill>
          <a:blip r:embed="rId2"/>
          <a:stretch>
            <a:fillRect/>
          </a:stretch>
        </p:blipFill>
        <p:spPr>
          <a:xfrm>
            <a:off x="7203478" y="160108"/>
            <a:ext cx="1701488" cy="812187"/>
          </a:xfrm>
          <a:prstGeom prst="rect">
            <a:avLst/>
          </a:prstGeom>
        </p:spPr>
      </p:pic>
    </p:spTree>
    <p:extLst>
      <p:ext uri="{BB962C8B-B14F-4D97-AF65-F5344CB8AC3E}">
        <p14:creationId xmlns:p14="http://schemas.microsoft.com/office/powerpoint/2010/main" val="965680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AC1E5B-0BA6-01CC-1FE5-0232DD51DD0A}"/>
              </a:ext>
            </a:extLst>
          </p:cNvPr>
          <p:cNvSpPr txBox="1"/>
          <p:nvPr/>
        </p:nvSpPr>
        <p:spPr>
          <a:xfrm rot="20891098">
            <a:off x="1230815" y="1871552"/>
            <a:ext cx="6682370" cy="1200329"/>
          </a:xfrm>
          <a:prstGeom prst="rect">
            <a:avLst/>
          </a:prstGeom>
          <a:noFill/>
        </p:spPr>
        <p:txBody>
          <a:bodyPr wrap="square" rtlCol="0">
            <a:spAutoFit/>
          </a:bodyPr>
          <a:lstStyle/>
          <a:p>
            <a:r>
              <a:rPr lang="en-US" sz="3600" dirty="0">
                <a:solidFill>
                  <a:srgbClr val="333399"/>
                </a:solidFill>
              </a:rPr>
              <a:t>Installing Java Support for Visual Studio Code</a:t>
            </a:r>
          </a:p>
        </p:txBody>
      </p:sp>
    </p:spTree>
    <p:extLst>
      <p:ext uri="{BB962C8B-B14F-4D97-AF65-F5344CB8AC3E}">
        <p14:creationId xmlns:p14="http://schemas.microsoft.com/office/powerpoint/2010/main" val="3092150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B0DAB-5D5B-9C2F-0CB5-5096B04FD837}"/>
              </a:ext>
            </a:extLst>
          </p:cNvPr>
          <p:cNvSpPr>
            <a:spLocks noGrp="1"/>
          </p:cNvSpPr>
          <p:nvPr>
            <p:ph type="title"/>
          </p:nvPr>
        </p:nvSpPr>
        <p:spPr>
          <a:xfrm>
            <a:off x="1676400" y="285750"/>
            <a:ext cx="6440482" cy="490538"/>
          </a:xfrm>
        </p:spPr>
        <p:txBody>
          <a:bodyPr/>
          <a:lstStyle/>
          <a:p>
            <a:r>
              <a:rPr lang="en-US" dirty="0"/>
              <a:t>Variety of Tools for OOD and Java</a:t>
            </a:r>
          </a:p>
        </p:txBody>
      </p:sp>
      <p:grpSp>
        <p:nvGrpSpPr>
          <p:cNvPr id="50" name="Group 49">
            <a:extLst>
              <a:ext uri="{FF2B5EF4-FFF2-40B4-BE49-F238E27FC236}">
                <a16:creationId xmlns:a16="http://schemas.microsoft.com/office/drawing/2014/main" id="{1EC9DBD6-9D4D-E7FB-9123-0D41C7989538}"/>
              </a:ext>
            </a:extLst>
          </p:cNvPr>
          <p:cNvGrpSpPr/>
          <p:nvPr/>
        </p:nvGrpSpPr>
        <p:grpSpPr>
          <a:xfrm>
            <a:off x="944048" y="1123950"/>
            <a:ext cx="7363168" cy="3124200"/>
            <a:chOff x="944048" y="1200150"/>
            <a:chExt cx="7363168" cy="3124200"/>
          </a:xfrm>
        </p:grpSpPr>
        <p:sp>
          <p:nvSpPr>
            <p:cNvPr id="23" name="Rectangle 22">
              <a:extLst>
                <a:ext uri="{FF2B5EF4-FFF2-40B4-BE49-F238E27FC236}">
                  <a16:creationId xmlns:a16="http://schemas.microsoft.com/office/drawing/2014/main" id="{8019F7B0-CAA3-F6D8-9E36-33208C320A92}"/>
                </a:ext>
              </a:extLst>
            </p:cNvPr>
            <p:cNvSpPr/>
            <p:nvPr/>
          </p:nvSpPr>
          <p:spPr bwMode="auto">
            <a:xfrm>
              <a:off x="944048" y="2212091"/>
              <a:ext cx="4770952" cy="2112259"/>
            </a:xfrm>
            <a:prstGeom prst="rect">
              <a:avLst/>
            </a:prstGeom>
            <a:solidFill>
              <a:srgbClr val="CFC215"/>
            </a:solidFill>
            <a:ln w="254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45" name="Straight Connector 44">
              <a:extLst>
                <a:ext uri="{FF2B5EF4-FFF2-40B4-BE49-F238E27FC236}">
                  <a16:creationId xmlns:a16="http://schemas.microsoft.com/office/drawing/2014/main" id="{48B8D5E5-16DC-1B4C-96DA-9CE452F85FDE}"/>
                </a:ext>
              </a:extLst>
            </p:cNvPr>
            <p:cNvCxnSpPr>
              <a:cxnSpLocks/>
            </p:cNvCxnSpPr>
            <p:nvPr/>
          </p:nvCxnSpPr>
          <p:spPr bwMode="auto">
            <a:xfrm flipH="1">
              <a:off x="3302801" y="2969365"/>
              <a:ext cx="440143" cy="482478"/>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cxnSp>
          <p:nvCxnSpPr>
            <p:cNvPr id="11" name="Straight Connector 10">
              <a:extLst>
                <a:ext uri="{FF2B5EF4-FFF2-40B4-BE49-F238E27FC236}">
                  <a16:creationId xmlns:a16="http://schemas.microsoft.com/office/drawing/2014/main" id="{8409E7AF-FDE3-74DF-50AF-FE813E713528}"/>
                </a:ext>
              </a:extLst>
            </p:cNvPr>
            <p:cNvCxnSpPr>
              <a:cxnSpLocks/>
            </p:cNvCxnSpPr>
            <p:nvPr/>
          </p:nvCxnSpPr>
          <p:spPr bwMode="auto">
            <a:xfrm>
              <a:off x="2069100" y="2800833"/>
              <a:ext cx="597317" cy="80997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
          <p:nvSpPr>
            <p:cNvPr id="4" name="Rectangle 3">
              <a:extLst>
                <a:ext uri="{FF2B5EF4-FFF2-40B4-BE49-F238E27FC236}">
                  <a16:creationId xmlns:a16="http://schemas.microsoft.com/office/drawing/2014/main" id="{1FDCB03B-590D-30C9-7584-88E6DD0F0E3D}"/>
                </a:ext>
              </a:extLst>
            </p:cNvPr>
            <p:cNvSpPr/>
            <p:nvPr/>
          </p:nvSpPr>
          <p:spPr bwMode="auto">
            <a:xfrm>
              <a:off x="3534448" y="2417078"/>
              <a:ext cx="2057400" cy="585249"/>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Code editor</a:t>
              </a:r>
            </a:p>
          </p:txBody>
        </p:sp>
        <p:sp>
          <p:nvSpPr>
            <p:cNvPr id="5" name="Rectangle 4">
              <a:extLst>
                <a:ext uri="{FF2B5EF4-FFF2-40B4-BE49-F238E27FC236}">
                  <a16:creationId xmlns:a16="http://schemas.microsoft.com/office/drawing/2014/main" id="{D93C30F9-8C01-C3E6-518E-72DB4745F4C7}"/>
                </a:ext>
              </a:extLst>
            </p:cNvPr>
            <p:cNvSpPr/>
            <p:nvPr/>
          </p:nvSpPr>
          <p:spPr bwMode="auto">
            <a:xfrm>
              <a:off x="1096882" y="2417078"/>
              <a:ext cx="2344062" cy="585249"/>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JDK – Compiler</a:t>
              </a:r>
            </a:p>
          </p:txBody>
        </p:sp>
        <p:sp>
          <p:nvSpPr>
            <p:cNvPr id="6" name="Rectangle 5">
              <a:extLst>
                <a:ext uri="{FF2B5EF4-FFF2-40B4-BE49-F238E27FC236}">
                  <a16:creationId xmlns:a16="http://schemas.microsoft.com/office/drawing/2014/main" id="{6BE57740-844A-A1A1-8012-B403EA982090}"/>
                </a:ext>
              </a:extLst>
            </p:cNvPr>
            <p:cNvSpPr/>
            <p:nvPr/>
          </p:nvSpPr>
          <p:spPr bwMode="auto">
            <a:xfrm>
              <a:off x="6269064" y="1640120"/>
              <a:ext cx="1479264" cy="455669"/>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GUI Tool</a:t>
              </a:r>
            </a:p>
          </p:txBody>
        </p:sp>
        <p:sp>
          <p:nvSpPr>
            <p:cNvPr id="7" name="Rectangle 6">
              <a:extLst>
                <a:ext uri="{FF2B5EF4-FFF2-40B4-BE49-F238E27FC236}">
                  <a16:creationId xmlns:a16="http://schemas.microsoft.com/office/drawing/2014/main" id="{BDF53D47-620E-5B08-6FE8-A05B17CD3A28}"/>
                </a:ext>
              </a:extLst>
            </p:cNvPr>
            <p:cNvSpPr/>
            <p:nvPr/>
          </p:nvSpPr>
          <p:spPr bwMode="auto">
            <a:xfrm>
              <a:off x="6331432" y="2454519"/>
              <a:ext cx="1479264" cy="551841"/>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Database</a:t>
              </a:r>
            </a:p>
          </p:txBody>
        </p:sp>
        <p:sp>
          <p:nvSpPr>
            <p:cNvPr id="8" name="Rectangle 7">
              <a:extLst>
                <a:ext uri="{FF2B5EF4-FFF2-40B4-BE49-F238E27FC236}">
                  <a16:creationId xmlns:a16="http://schemas.microsoft.com/office/drawing/2014/main" id="{F561361F-293B-8F2C-F228-6145DB93642A}"/>
                </a:ext>
              </a:extLst>
            </p:cNvPr>
            <p:cNvSpPr/>
            <p:nvPr/>
          </p:nvSpPr>
          <p:spPr bwMode="auto">
            <a:xfrm>
              <a:off x="3505200" y="1200150"/>
              <a:ext cx="1981200" cy="490538"/>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OOD Tool</a:t>
              </a:r>
            </a:p>
          </p:txBody>
        </p:sp>
        <p:cxnSp>
          <p:nvCxnSpPr>
            <p:cNvPr id="26" name="Straight Connector 25">
              <a:extLst>
                <a:ext uri="{FF2B5EF4-FFF2-40B4-BE49-F238E27FC236}">
                  <a16:creationId xmlns:a16="http://schemas.microsoft.com/office/drawing/2014/main" id="{669EBCAD-8885-8794-53C5-34E133B41F4E}"/>
                </a:ext>
              </a:extLst>
            </p:cNvPr>
            <p:cNvCxnSpPr>
              <a:cxnSpLocks/>
            </p:cNvCxnSpPr>
            <p:nvPr/>
          </p:nvCxnSpPr>
          <p:spPr bwMode="auto">
            <a:xfrm>
              <a:off x="5329276" y="3772063"/>
              <a:ext cx="1093044" cy="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
          <p:nvSpPr>
            <p:cNvPr id="9" name="Rectangle 8">
              <a:extLst>
                <a:ext uri="{FF2B5EF4-FFF2-40B4-BE49-F238E27FC236}">
                  <a16:creationId xmlns:a16="http://schemas.microsoft.com/office/drawing/2014/main" id="{4B9241A0-2036-BC3D-319C-B36290BA2634}"/>
                </a:ext>
              </a:extLst>
            </p:cNvPr>
            <p:cNvSpPr/>
            <p:nvPr/>
          </p:nvSpPr>
          <p:spPr bwMode="auto">
            <a:xfrm>
              <a:off x="6249816" y="3407734"/>
              <a:ext cx="2057400" cy="790235"/>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Source code repository</a:t>
              </a:r>
            </a:p>
          </p:txBody>
        </p:sp>
        <p:cxnSp>
          <p:nvCxnSpPr>
            <p:cNvPr id="13" name="Straight Connector 12">
              <a:extLst>
                <a:ext uri="{FF2B5EF4-FFF2-40B4-BE49-F238E27FC236}">
                  <a16:creationId xmlns:a16="http://schemas.microsoft.com/office/drawing/2014/main" id="{D8FCA851-C653-0927-7022-4F8AB41F8A5D}"/>
                </a:ext>
              </a:extLst>
            </p:cNvPr>
            <p:cNvCxnSpPr>
              <a:cxnSpLocks/>
            </p:cNvCxnSpPr>
            <p:nvPr/>
          </p:nvCxnSpPr>
          <p:spPr bwMode="auto">
            <a:xfrm>
              <a:off x="5600992" y="2710038"/>
              <a:ext cx="739584" cy="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cxnSp>
          <p:nvCxnSpPr>
            <p:cNvPr id="14" name="Straight Connector 13">
              <a:extLst>
                <a:ext uri="{FF2B5EF4-FFF2-40B4-BE49-F238E27FC236}">
                  <a16:creationId xmlns:a16="http://schemas.microsoft.com/office/drawing/2014/main" id="{B1BF82C7-45E5-3FCF-CEA7-B5EFA7BB78C8}"/>
                </a:ext>
              </a:extLst>
            </p:cNvPr>
            <p:cNvCxnSpPr>
              <a:cxnSpLocks/>
            </p:cNvCxnSpPr>
            <p:nvPr/>
          </p:nvCxnSpPr>
          <p:spPr bwMode="auto">
            <a:xfrm>
              <a:off x="4493793" y="1676234"/>
              <a:ext cx="0" cy="535858"/>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262C1160-3300-6BD2-C3E2-859970B94F6A}"/>
                </a:ext>
              </a:extLst>
            </p:cNvPr>
            <p:cNvCxnSpPr>
              <a:cxnSpLocks/>
            </p:cNvCxnSpPr>
            <p:nvPr/>
          </p:nvCxnSpPr>
          <p:spPr bwMode="auto">
            <a:xfrm flipH="1">
              <a:off x="4897736" y="3002327"/>
              <a:ext cx="9144" cy="641438"/>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cxnSp>
          <p:nvCxnSpPr>
            <p:cNvPr id="22" name="Straight Connector 21">
              <a:extLst>
                <a:ext uri="{FF2B5EF4-FFF2-40B4-BE49-F238E27FC236}">
                  <a16:creationId xmlns:a16="http://schemas.microsoft.com/office/drawing/2014/main" id="{6CEDF1D8-6DC5-069A-E8C8-A9F58CA888FB}"/>
                </a:ext>
              </a:extLst>
            </p:cNvPr>
            <p:cNvCxnSpPr>
              <a:cxnSpLocks/>
              <a:stCxn id="4" idx="3"/>
            </p:cNvCxnSpPr>
            <p:nvPr/>
          </p:nvCxnSpPr>
          <p:spPr bwMode="auto">
            <a:xfrm flipV="1">
              <a:off x="5591848" y="1837993"/>
              <a:ext cx="664368" cy="87171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
          <p:nvSpPr>
            <p:cNvPr id="25" name="Rectangle 24">
              <a:extLst>
                <a:ext uri="{FF2B5EF4-FFF2-40B4-BE49-F238E27FC236}">
                  <a16:creationId xmlns:a16="http://schemas.microsoft.com/office/drawing/2014/main" id="{DD54E1D6-BC80-160B-FD2B-3B580236A9C7}"/>
                </a:ext>
              </a:extLst>
            </p:cNvPr>
            <p:cNvSpPr/>
            <p:nvPr/>
          </p:nvSpPr>
          <p:spPr bwMode="auto">
            <a:xfrm>
              <a:off x="1604819" y="3443972"/>
              <a:ext cx="2391662" cy="769214"/>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Java Support for Code Editor</a:t>
              </a:r>
            </a:p>
          </p:txBody>
        </p:sp>
        <p:sp>
          <p:nvSpPr>
            <p:cNvPr id="43" name="Rectangle 42">
              <a:extLst>
                <a:ext uri="{FF2B5EF4-FFF2-40B4-BE49-F238E27FC236}">
                  <a16:creationId xmlns:a16="http://schemas.microsoft.com/office/drawing/2014/main" id="{021151F2-F472-6393-E2A7-D27C2DE371D6}"/>
                </a:ext>
              </a:extLst>
            </p:cNvPr>
            <p:cNvSpPr/>
            <p:nvPr/>
          </p:nvSpPr>
          <p:spPr bwMode="auto">
            <a:xfrm>
              <a:off x="4220601" y="3407953"/>
              <a:ext cx="1352080" cy="769217"/>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Source code</a:t>
              </a:r>
            </a:p>
          </p:txBody>
        </p:sp>
      </p:grpSp>
    </p:spTree>
    <p:extLst>
      <p:ext uri="{BB962C8B-B14F-4D97-AF65-F5344CB8AC3E}">
        <p14:creationId xmlns:p14="http://schemas.microsoft.com/office/powerpoint/2010/main" val="1284238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24829-8FEC-6EBA-B578-498F671A7E53}"/>
              </a:ext>
            </a:extLst>
          </p:cNvPr>
          <p:cNvSpPr>
            <a:spLocks noGrp="1"/>
          </p:cNvSpPr>
          <p:nvPr>
            <p:ph type="title"/>
          </p:nvPr>
        </p:nvSpPr>
        <p:spPr>
          <a:xfrm>
            <a:off x="1393827" y="285750"/>
            <a:ext cx="7369173" cy="490538"/>
          </a:xfrm>
        </p:spPr>
        <p:txBody>
          <a:bodyPr/>
          <a:lstStyle/>
          <a:p>
            <a:r>
              <a:rPr lang="en-US" dirty="0"/>
              <a:t>Installing Java Support for the Code Editor</a:t>
            </a:r>
          </a:p>
        </p:txBody>
      </p:sp>
      <p:sp>
        <p:nvSpPr>
          <p:cNvPr id="3" name="Content Placeholder 2">
            <a:extLst>
              <a:ext uri="{FF2B5EF4-FFF2-40B4-BE49-F238E27FC236}">
                <a16:creationId xmlns:a16="http://schemas.microsoft.com/office/drawing/2014/main" id="{25AF9AB5-BF2B-76E7-4968-1326D10931E9}"/>
              </a:ext>
            </a:extLst>
          </p:cNvPr>
          <p:cNvSpPr>
            <a:spLocks noGrp="1"/>
          </p:cNvSpPr>
          <p:nvPr>
            <p:ph sz="half" idx="1"/>
          </p:nvPr>
        </p:nvSpPr>
        <p:spPr>
          <a:xfrm>
            <a:off x="428385" y="1114189"/>
            <a:ext cx="8182215" cy="1914762"/>
          </a:xfrm>
        </p:spPr>
        <p:txBody>
          <a:bodyPr/>
          <a:lstStyle/>
          <a:p>
            <a:r>
              <a:rPr lang="en-US" dirty="0"/>
              <a:t>Search for “</a:t>
            </a:r>
            <a:r>
              <a:rPr lang="en-US" dirty="0" err="1"/>
              <a:t>VSCode</a:t>
            </a:r>
            <a:r>
              <a:rPr lang="en-US" dirty="0"/>
              <a:t> Java Support” on Google or just go directly to </a:t>
            </a:r>
            <a:r>
              <a:rPr lang="en-US" dirty="0">
                <a:hlinkClick r:id="rId2"/>
              </a:rPr>
              <a:t>https://code.visualstudio.com/docs/languages/java</a:t>
            </a:r>
            <a:r>
              <a:rPr lang="en-US" dirty="0"/>
              <a:t> </a:t>
            </a:r>
          </a:p>
          <a:p>
            <a:r>
              <a:rPr lang="en-US" dirty="0"/>
              <a:t>Scroll down the web page to find buttons </a:t>
            </a:r>
          </a:p>
          <a:p>
            <a:pPr lvl="1"/>
            <a:r>
              <a:rPr lang="en-US" dirty="0"/>
              <a:t>“Install the Coding Pack for Java – Windows” </a:t>
            </a:r>
          </a:p>
          <a:p>
            <a:pPr lvl="1"/>
            <a:r>
              <a:rPr lang="en-US" dirty="0"/>
              <a:t>“Install the Coding Pack for Java – macOS” </a:t>
            </a:r>
          </a:p>
          <a:p>
            <a:r>
              <a:rPr lang="en-US" dirty="0"/>
              <a:t>Click on the appropriate button according to your operating system.</a:t>
            </a:r>
          </a:p>
          <a:p>
            <a:pPr marL="0" indent="0">
              <a:buNone/>
            </a:pPr>
            <a:endParaRPr lang="en-US" dirty="0"/>
          </a:p>
          <a:p>
            <a:endParaRPr lang="en-US" dirty="0"/>
          </a:p>
          <a:p>
            <a:endParaRPr lang="en-US" dirty="0"/>
          </a:p>
        </p:txBody>
      </p:sp>
      <p:sp>
        <p:nvSpPr>
          <p:cNvPr id="4" name="Content Placeholder 3">
            <a:extLst>
              <a:ext uri="{FF2B5EF4-FFF2-40B4-BE49-F238E27FC236}">
                <a16:creationId xmlns:a16="http://schemas.microsoft.com/office/drawing/2014/main" id="{B967E8D8-4A63-3E9A-7362-B78ADC367648}"/>
              </a:ext>
            </a:extLst>
          </p:cNvPr>
          <p:cNvSpPr>
            <a:spLocks noGrp="1"/>
          </p:cNvSpPr>
          <p:nvPr>
            <p:ph sz="half" idx="2"/>
          </p:nvPr>
        </p:nvSpPr>
        <p:spPr>
          <a:xfrm>
            <a:off x="1171454" y="3563299"/>
            <a:ext cx="7134346" cy="932023"/>
          </a:xfrm>
          <a:ln w="12700">
            <a:solidFill>
              <a:schemeClr val="tx1"/>
            </a:solidFill>
          </a:ln>
        </p:spPr>
        <p:txBody>
          <a:bodyPr/>
          <a:lstStyle/>
          <a:p>
            <a:r>
              <a:rPr lang="en-US" dirty="0"/>
              <a:t>Now, your Java development environment is set up.</a:t>
            </a:r>
          </a:p>
          <a:p>
            <a:r>
              <a:rPr lang="en-US" dirty="0"/>
              <a:t>You can run your first Java program. See the next slide.</a:t>
            </a:r>
          </a:p>
        </p:txBody>
      </p:sp>
    </p:spTree>
    <p:extLst>
      <p:ext uri="{BB962C8B-B14F-4D97-AF65-F5344CB8AC3E}">
        <p14:creationId xmlns:p14="http://schemas.microsoft.com/office/powerpoint/2010/main" val="108836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AC1E5B-0BA6-01CC-1FE5-0232DD51DD0A}"/>
              </a:ext>
            </a:extLst>
          </p:cNvPr>
          <p:cNvSpPr txBox="1"/>
          <p:nvPr/>
        </p:nvSpPr>
        <p:spPr>
          <a:xfrm rot="20891098">
            <a:off x="509623" y="1465115"/>
            <a:ext cx="7593653" cy="1200329"/>
          </a:xfrm>
          <a:prstGeom prst="rect">
            <a:avLst/>
          </a:prstGeom>
          <a:noFill/>
        </p:spPr>
        <p:txBody>
          <a:bodyPr wrap="square" rtlCol="0">
            <a:spAutoFit/>
          </a:bodyPr>
          <a:lstStyle/>
          <a:p>
            <a:r>
              <a:rPr lang="en-US" sz="3600" dirty="0">
                <a:solidFill>
                  <a:srgbClr val="333399"/>
                </a:solidFill>
              </a:rPr>
              <a:t>Your basic Java IDE is now installed and ready to go</a:t>
            </a:r>
          </a:p>
        </p:txBody>
      </p:sp>
      <p:sp>
        <p:nvSpPr>
          <p:cNvPr id="3" name="Content Placeholder 2">
            <a:extLst>
              <a:ext uri="{FF2B5EF4-FFF2-40B4-BE49-F238E27FC236}">
                <a16:creationId xmlns:a16="http://schemas.microsoft.com/office/drawing/2014/main" id="{7B340CEE-94C7-AEAC-A2A8-3635AD9284B3}"/>
              </a:ext>
            </a:extLst>
          </p:cNvPr>
          <p:cNvSpPr>
            <a:spLocks noGrp="1"/>
          </p:cNvSpPr>
          <p:nvPr>
            <p:ph idx="4294967295"/>
          </p:nvPr>
        </p:nvSpPr>
        <p:spPr>
          <a:xfrm>
            <a:off x="4419600" y="2647950"/>
            <a:ext cx="4724400" cy="1906588"/>
          </a:xfrm>
        </p:spPr>
        <p:txBody>
          <a:bodyPr/>
          <a:lstStyle/>
          <a:p>
            <a:pPr marL="0" indent="0">
              <a:buNone/>
            </a:pPr>
            <a:r>
              <a:rPr lang="en-US" dirty="0"/>
              <a:t>Yet to be used for a complete IDE</a:t>
            </a:r>
          </a:p>
          <a:p>
            <a:r>
              <a:rPr lang="en-US" dirty="0"/>
              <a:t>Version control system and repository</a:t>
            </a:r>
          </a:p>
          <a:p>
            <a:r>
              <a:rPr lang="en-US" dirty="0"/>
              <a:t>GUI tool</a:t>
            </a:r>
          </a:p>
          <a:p>
            <a:r>
              <a:rPr lang="en-US" dirty="0"/>
              <a:t>Database connection</a:t>
            </a:r>
          </a:p>
          <a:p>
            <a:r>
              <a:rPr lang="en-US" dirty="0"/>
              <a:t>OOD tools</a:t>
            </a:r>
          </a:p>
        </p:txBody>
      </p:sp>
    </p:spTree>
    <p:extLst>
      <p:ext uri="{BB962C8B-B14F-4D97-AF65-F5344CB8AC3E}">
        <p14:creationId xmlns:p14="http://schemas.microsoft.com/office/powerpoint/2010/main" val="3292841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AC1E5B-0BA6-01CC-1FE5-0232DD51DD0A}"/>
              </a:ext>
            </a:extLst>
          </p:cNvPr>
          <p:cNvSpPr txBox="1"/>
          <p:nvPr/>
        </p:nvSpPr>
        <p:spPr>
          <a:xfrm rot="20891098">
            <a:off x="1310211" y="1626695"/>
            <a:ext cx="6523578" cy="1200329"/>
          </a:xfrm>
          <a:prstGeom prst="rect">
            <a:avLst/>
          </a:prstGeom>
          <a:noFill/>
        </p:spPr>
        <p:txBody>
          <a:bodyPr wrap="square" rtlCol="0">
            <a:spAutoFit/>
          </a:bodyPr>
          <a:lstStyle/>
          <a:p>
            <a:r>
              <a:rPr lang="en-US" sz="3600" dirty="0">
                <a:solidFill>
                  <a:srgbClr val="333399"/>
                </a:solidFill>
              </a:rPr>
              <a:t>Creating and Running your First Java Program</a:t>
            </a:r>
          </a:p>
        </p:txBody>
      </p:sp>
    </p:spTree>
    <p:extLst>
      <p:ext uri="{BB962C8B-B14F-4D97-AF65-F5344CB8AC3E}">
        <p14:creationId xmlns:p14="http://schemas.microsoft.com/office/powerpoint/2010/main" val="184909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E8F3-4B91-FA96-9995-1AC03990897A}"/>
              </a:ext>
            </a:extLst>
          </p:cNvPr>
          <p:cNvSpPr>
            <a:spLocks noGrp="1"/>
          </p:cNvSpPr>
          <p:nvPr>
            <p:ph type="title"/>
          </p:nvPr>
        </p:nvSpPr>
        <p:spPr>
          <a:xfrm>
            <a:off x="914400" y="287276"/>
            <a:ext cx="8088310" cy="490538"/>
          </a:xfrm>
        </p:spPr>
        <p:txBody>
          <a:bodyPr/>
          <a:lstStyle/>
          <a:p>
            <a:r>
              <a:rPr lang="en-US" dirty="0"/>
              <a:t>Creating and Running your First Java Program</a:t>
            </a:r>
          </a:p>
        </p:txBody>
      </p:sp>
      <p:sp>
        <p:nvSpPr>
          <p:cNvPr id="3" name="Content Placeholder 2">
            <a:extLst>
              <a:ext uri="{FF2B5EF4-FFF2-40B4-BE49-F238E27FC236}">
                <a16:creationId xmlns:a16="http://schemas.microsoft.com/office/drawing/2014/main" id="{D1B9F134-5CC6-D74D-A1DB-6E707B3CA3ED}"/>
              </a:ext>
            </a:extLst>
          </p:cNvPr>
          <p:cNvSpPr>
            <a:spLocks noGrp="1"/>
          </p:cNvSpPr>
          <p:nvPr>
            <p:ph idx="1"/>
          </p:nvPr>
        </p:nvSpPr>
        <p:spPr>
          <a:xfrm>
            <a:off x="1447799" y="1428750"/>
            <a:ext cx="5638801" cy="2286000"/>
          </a:xfrm>
        </p:spPr>
        <p:txBody>
          <a:bodyPr/>
          <a:lstStyle/>
          <a:p>
            <a:pPr>
              <a:spcBef>
                <a:spcPts val="0"/>
              </a:spcBef>
            </a:pPr>
            <a:r>
              <a:rPr lang="en-US" dirty="0"/>
              <a:t>Create a folder for your Java program files.</a:t>
            </a:r>
          </a:p>
          <a:p>
            <a:pPr>
              <a:spcBef>
                <a:spcPts val="0"/>
              </a:spcBef>
            </a:pPr>
            <a:r>
              <a:rPr lang="en-US" dirty="0"/>
              <a:t>Link this folder to the </a:t>
            </a:r>
            <a:r>
              <a:rPr lang="en-US" dirty="0" err="1"/>
              <a:t>VSCode</a:t>
            </a:r>
            <a:r>
              <a:rPr lang="en-US" dirty="0"/>
              <a:t>.</a:t>
            </a:r>
          </a:p>
          <a:p>
            <a:pPr>
              <a:spcBef>
                <a:spcPts val="0"/>
              </a:spcBef>
            </a:pPr>
            <a:r>
              <a:rPr lang="en-US" dirty="0"/>
              <a:t>Create a new program file.</a:t>
            </a:r>
          </a:p>
          <a:p>
            <a:pPr>
              <a:spcBef>
                <a:spcPts val="0"/>
              </a:spcBef>
            </a:pPr>
            <a:r>
              <a:rPr lang="en-US" dirty="0"/>
              <a:t>Write your first program “Hello World”</a:t>
            </a:r>
          </a:p>
          <a:p>
            <a:pPr>
              <a:spcBef>
                <a:spcPts val="0"/>
              </a:spcBef>
            </a:pPr>
            <a:r>
              <a:rPr lang="en-US" dirty="0"/>
              <a:t>Run you “Hello World” program</a:t>
            </a:r>
          </a:p>
        </p:txBody>
      </p:sp>
    </p:spTree>
    <p:extLst>
      <p:ext uri="{BB962C8B-B14F-4D97-AF65-F5344CB8AC3E}">
        <p14:creationId xmlns:p14="http://schemas.microsoft.com/office/powerpoint/2010/main" val="771574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95C38-893E-1404-571C-99B52EE65AB0}"/>
              </a:ext>
            </a:extLst>
          </p:cNvPr>
          <p:cNvSpPr>
            <a:spLocks noGrp="1"/>
          </p:cNvSpPr>
          <p:nvPr>
            <p:ph type="title"/>
          </p:nvPr>
        </p:nvSpPr>
        <p:spPr>
          <a:xfrm>
            <a:off x="1066800" y="236697"/>
            <a:ext cx="7497283" cy="490538"/>
          </a:xfrm>
        </p:spPr>
        <p:txBody>
          <a:bodyPr/>
          <a:lstStyle/>
          <a:p>
            <a:r>
              <a:rPr lang="en-US" dirty="0"/>
              <a:t>Setting up a Local Folder for your Program</a:t>
            </a:r>
          </a:p>
        </p:txBody>
      </p:sp>
      <p:sp>
        <p:nvSpPr>
          <p:cNvPr id="3" name="Content Placeholder 2">
            <a:extLst>
              <a:ext uri="{FF2B5EF4-FFF2-40B4-BE49-F238E27FC236}">
                <a16:creationId xmlns:a16="http://schemas.microsoft.com/office/drawing/2014/main" id="{AA45A5BD-7711-3396-31E1-2949D70086CC}"/>
              </a:ext>
            </a:extLst>
          </p:cNvPr>
          <p:cNvSpPr>
            <a:spLocks noGrp="1"/>
          </p:cNvSpPr>
          <p:nvPr>
            <p:ph sz="half" idx="1"/>
          </p:nvPr>
        </p:nvSpPr>
        <p:spPr>
          <a:xfrm>
            <a:off x="428385" y="894797"/>
            <a:ext cx="6886815" cy="1288723"/>
          </a:xfrm>
        </p:spPr>
        <p:txBody>
          <a:bodyPr/>
          <a:lstStyle/>
          <a:p>
            <a:pPr>
              <a:spcBef>
                <a:spcPts val="0"/>
              </a:spcBef>
            </a:pPr>
            <a:r>
              <a:rPr lang="en-US" dirty="0"/>
              <a:t>Create a folder on the hard drive of your computer where </a:t>
            </a:r>
            <a:r>
              <a:rPr lang="en-US" dirty="0" err="1"/>
              <a:t>VSCode</a:t>
            </a:r>
            <a:r>
              <a:rPr lang="en-US" dirty="0"/>
              <a:t> will store files of your Java program. Suppose, the folder name is “</a:t>
            </a:r>
            <a:r>
              <a:rPr lang="en-US" dirty="0" err="1"/>
              <a:t>java_projects</a:t>
            </a:r>
            <a:r>
              <a:rPr lang="en-US" dirty="0"/>
              <a:t>”.</a:t>
            </a:r>
          </a:p>
          <a:p>
            <a:pPr>
              <a:spcBef>
                <a:spcPts val="0"/>
              </a:spcBef>
            </a:pPr>
            <a:r>
              <a:rPr lang="en-US" dirty="0"/>
              <a:t>Open the folder in “File Explorer” </a:t>
            </a:r>
          </a:p>
          <a:p>
            <a:pPr>
              <a:spcBef>
                <a:spcPts val="0"/>
              </a:spcBef>
            </a:pPr>
            <a:r>
              <a:rPr lang="en-US" dirty="0"/>
              <a:t>On the mouse right click, select “Open with code” option.</a:t>
            </a:r>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p:txBody>
      </p:sp>
      <p:sp>
        <p:nvSpPr>
          <p:cNvPr id="20" name="Content Placeholder 19">
            <a:extLst>
              <a:ext uri="{FF2B5EF4-FFF2-40B4-BE49-F238E27FC236}">
                <a16:creationId xmlns:a16="http://schemas.microsoft.com/office/drawing/2014/main" id="{64AED1A8-8A9E-C78C-F89C-69AF706AD420}"/>
              </a:ext>
            </a:extLst>
          </p:cNvPr>
          <p:cNvSpPr>
            <a:spLocks noGrp="1"/>
          </p:cNvSpPr>
          <p:nvPr>
            <p:ph sz="half" idx="2"/>
          </p:nvPr>
        </p:nvSpPr>
        <p:spPr>
          <a:xfrm>
            <a:off x="389101" y="2428286"/>
            <a:ext cx="5478299" cy="1720506"/>
          </a:xfrm>
        </p:spPr>
        <p:txBody>
          <a:bodyPr/>
          <a:lstStyle/>
          <a:p>
            <a:pPr>
              <a:spcBef>
                <a:spcPts val="0"/>
              </a:spcBef>
            </a:pPr>
            <a:r>
              <a:rPr lang="en-US" dirty="0"/>
              <a:t>The computer automatically switches to </a:t>
            </a:r>
            <a:r>
              <a:rPr lang="en-US" dirty="0" err="1"/>
              <a:t>VSCode</a:t>
            </a:r>
            <a:r>
              <a:rPr lang="en-US" dirty="0"/>
              <a:t> and shows a popup window with a question “Do you trust the author of the files in this folder?”</a:t>
            </a:r>
          </a:p>
          <a:p>
            <a:pPr>
              <a:spcBef>
                <a:spcPts val="0"/>
              </a:spcBef>
            </a:pPr>
            <a:r>
              <a:rPr lang="en-US" dirty="0"/>
              <a:t>Press button “Yes, I trust the authors” if you trust.</a:t>
            </a:r>
          </a:p>
          <a:p>
            <a:pPr>
              <a:spcBef>
                <a:spcPts val="0"/>
              </a:spcBef>
            </a:pPr>
            <a:r>
              <a:rPr lang="en-US" dirty="0"/>
              <a:t>Your folder is now linked to the </a:t>
            </a:r>
            <a:r>
              <a:rPr lang="en-US" dirty="0" err="1"/>
              <a:t>VSCode</a:t>
            </a:r>
            <a:r>
              <a:rPr lang="en-US" dirty="0"/>
              <a:t>.</a:t>
            </a:r>
          </a:p>
        </p:txBody>
      </p:sp>
      <p:cxnSp>
        <p:nvCxnSpPr>
          <p:cNvPr id="7" name="Straight Arrow Connector 6">
            <a:extLst>
              <a:ext uri="{FF2B5EF4-FFF2-40B4-BE49-F238E27FC236}">
                <a16:creationId xmlns:a16="http://schemas.microsoft.com/office/drawing/2014/main" id="{D48F56C5-9922-DB9C-B0EE-1E858FEBE3C1}"/>
              </a:ext>
            </a:extLst>
          </p:cNvPr>
          <p:cNvCxnSpPr>
            <a:cxnSpLocks/>
            <a:endCxn id="15" idx="2"/>
          </p:cNvCxnSpPr>
          <p:nvPr/>
        </p:nvCxnSpPr>
        <p:spPr bwMode="auto">
          <a:xfrm flipV="1">
            <a:off x="6027455" y="1967979"/>
            <a:ext cx="1418743" cy="205824"/>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grpSp>
        <p:nvGrpSpPr>
          <p:cNvPr id="19" name="Group 18">
            <a:extLst>
              <a:ext uri="{FF2B5EF4-FFF2-40B4-BE49-F238E27FC236}">
                <a16:creationId xmlns:a16="http://schemas.microsoft.com/office/drawing/2014/main" id="{6FB27805-741E-FA8E-B795-F30F5B478945}"/>
              </a:ext>
            </a:extLst>
          </p:cNvPr>
          <p:cNvGrpSpPr/>
          <p:nvPr/>
        </p:nvGrpSpPr>
        <p:grpSpPr>
          <a:xfrm>
            <a:off x="7446198" y="757498"/>
            <a:ext cx="1466683" cy="1824260"/>
            <a:chOff x="5990743" y="750309"/>
            <a:chExt cx="1466683" cy="1824260"/>
          </a:xfrm>
        </p:grpSpPr>
        <p:pic>
          <p:nvPicPr>
            <p:cNvPr id="6" name="Picture 5">
              <a:extLst>
                <a:ext uri="{FF2B5EF4-FFF2-40B4-BE49-F238E27FC236}">
                  <a16:creationId xmlns:a16="http://schemas.microsoft.com/office/drawing/2014/main" id="{06F197A2-97A8-D6A1-23E2-5F905082A190}"/>
                </a:ext>
              </a:extLst>
            </p:cNvPr>
            <p:cNvPicPr>
              <a:picLocks noChangeAspect="1"/>
            </p:cNvPicPr>
            <p:nvPr/>
          </p:nvPicPr>
          <p:blipFill>
            <a:blip r:embed="rId2"/>
            <a:stretch>
              <a:fillRect/>
            </a:stretch>
          </p:blipFill>
          <p:spPr>
            <a:xfrm>
              <a:off x="6019800" y="750309"/>
              <a:ext cx="1437626" cy="1824260"/>
            </a:xfrm>
            <a:prstGeom prst="rect">
              <a:avLst/>
            </a:prstGeom>
          </p:spPr>
        </p:pic>
        <p:sp>
          <p:nvSpPr>
            <p:cNvPr id="15" name="Oval 14">
              <a:extLst>
                <a:ext uri="{FF2B5EF4-FFF2-40B4-BE49-F238E27FC236}">
                  <a16:creationId xmlns:a16="http://schemas.microsoft.com/office/drawing/2014/main" id="{B8A56F23-CF28-901E-6F02-EC3234D5DE54}"/>
                </a:ext>
              </a:extLst>
            </p:cNvPr>
            <p:cNvSpPr/>
            <p:nvPr/>
          </p:nvSpPr>
          <p:spPr bwMode="auto">
            <a:xfrm>
              <a:off x="5990743" y="1808390"/>
              <a:ext cx="1437625" cy="304800"/>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grpSp>
        <p:nvGrpSpPr>
          <p:cNvPr id="18" name="Group 17">
            <a:extLst>
              <a:ext uri="{FF2B5EF4-FFF2-40B4-BE49-F238E27FC236}">
                <a16:creationId xmlns:a16="http://schemas.microsoft.com/office/drawing/2014/main" id="{B831F619-B559-9BAA-0D45-A26BF0B12F66}"/>
              </a:ext>
            </a:extLst>
          </p:cNvPr>
          <p:cNvGrpSpPr/>
          <p:nvPr/>
        </p:nvGrpSpPr>
        <p:grpSpPr>
          <a:xfrm>
            <a:off x="6087057" y="2581758"/>
            <a:ext cx="2894436" cy="2158279"/>
            <a:chOff x="5910943" y="2720007"/>
            <a:chExt cx="2894436" cy="2158279"/>
          </a:xfrm>
        </p:grpSpPr>
        <p:pic>
          <p:nvPicPr>
            <p:cNvPr id="4" name="Picture 3">
              <a:extLst>
                <a:ext uri="{FF2B5EF4-FFF2-40B4-BE49-F238E27FC236}">
                  <a16:creationId xmlns:a16="http://schemas.microsoft.com/office/drawing/2014/main" id="{0A3ED5E0-8947-35EF-652A-71345E31DBCE}"/>
                </a:ext>
              </a:extLst>
            </p:cNvPr>
            <p:cNvPicPr>
              <a:picLocks noChangeAspect="1"/>
            </p:cNvPicPr>
            <p:nvPr/>
          </p:nvPicPr>
          <p:blipFill>
            <a:blip r:embed="rId3"/>
            <a:stretch>
              <a:fillRect/>
            </a:stretch>
          </p:blipFill>
          <p:spPr>
            <a:xfrm>
              <a:off x="5910943" y="2720007"/>
              <a:ext cx="2894436" cy="2158279"/>
            </a:xfrm>
            <a:prstGeom prst="rect">
              <a:avLst/>
            </a:prstGeom>
          </p:spPr>
        </p:pic>
        <p:sp>
          <p:nvSpPr>
            <p:cNvPr id="16" name="Oval 15">
              <a:extLst>
                <a:ext uri="{FF2B5EF4-FFF2-40B4-BE49-F238E27FC236}">
                  <a16:creationId xmlns:a16="http://schemas.microsoft.com/office/drawing/2014/main" id="{8D932E40-A50D-6666-6FAE-763871C5E803}"/>
                </a:ext>
              </a:extLst>
            </p:cNvPr>
            <p:cNvSpPr/>
            <p:nvPr/>
          </p:nvSpPr>
          <p:spPr bwMode="auto">
            <a:xfrm>
              <a:off x="6269589" y="2911473"/>
              <a:ext cx="2535790" cy="304800"/>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7" name="Oval 16">
              <a:extLst>
                <a:ext uri="{FF2B5EF4-FFF2-40B4-BE49-F238E27FC236}">
                  <a16:creationId xmlns:a16="http://schemas.microsoft.com/office/drawing/2014/main" id="{19DC6F3C-8050-A2F4-D7F9-B124E30842AF}"/>
                </a:ext>
              </a:extLst>
            </p:cNvPr>
            <p:cNvSpPr/>
            <p:nvPr/>
          </p:nvSpPr>
          <p:spPr bwMode="auto">
            <a:xfrm>
              <a:off x="6324600" y="4363255"/>
              <a:ext cx="1295400" cy="304800"/>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cxnSp>
        <p:nvCxnSpPr>
          <p:cNvPr id="8" name="Straight Arrow Connector 7">
            <a:extLst>
              <a:ext uri="{FF2B5EF4-FFF2-40B4-BE49-F238E27FC236}">
                <a16:creationId xmlns:a16="http://schemas.microsoft.com/office/drawing/2014/main" id="{549881AB-897D-C501-A2CD-9F172F3C107D}"/>
              </a:ext>
            </a:extLst>
          </p:cNvPr>
          <p:cNvCxnSpPr>
            <a:cxnSpLocks/>
          </p:cNvCxnSpPr>
          <p:nvPr/>
        </p:nvCxnSpPr>
        <p:spPr bwMode="auto">
          <a:xfrm flipV="1">
            <a:off x="3056944" y="2982611"/>
            <a:ext cx="3267656" cy="575844"/>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cxnSp>
        <p:nvCxnSpPr>
          <p:cNvPr id="10" name="Straight Arrow Connector 9">
            <a:extLst>
              <a:ext uri="{FF2B5EF4-FFF2-40B4-BE49-F238E27FC236}">
                <a16:creationId xmlns:a16="http://schemas.microsoft.com/office/drawing/2014/main" id="{11605797-6B5B-610E-79D9-A073302B9C4F}"/>
              </a:ext>
            </a:extLst>
          </p:cNvPr>
          <p:cNvCxnSpPr>
            <a:cxnSpLocks/>
          </p:cNvCxnSpPr>
          <p:nvPr/>
        </p:nvCxnSpPr>
        <p:spPr bwMode="auto">
          <a:xfrm flipV="1">
            <a:off x="5247886" y="4411449"/>
            <a:ext cx="1197817" cy="23620"/>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Tree>
    <p:extLst>
      <p:ext uri="{BB962C8B-B14F-4D97-AF65-F5344CB8AC3E}">
        <p14:creationId xmlns:p14="http://schemas.microsoft.com/office/powerpoint/2010/main" val="4085998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B54137-C26A-19AF-B112-5241B1A97DDF}"/>
              </a:ext>
            </a:extLst>
          </p:cNvPr>
          <p:cNvSpPr>
            <a:spLocks noGrp="1"/>
          </p:cNvSpPr>
          <p:nvPr>
            <p:ph type="title"/>
          </p:nvPr>
        </p:nvSpPr>
        <p:spPr>
          <a:xfrm>
            <a:off x="762000" y="229281"/>
            <a:ext cx="6723055" cy="490538"/>
          </a:xfrm>
        </p:spPr>
        <p:txBody>
          <a:bodyPr/>
          <a:lstStyle/>
          <a:p>
            <a:r>
              <a:rPr lang="en-US" dirty="0"/>
              <a:t>Create a New Java File</a:t>
            </a:r>
          </a:p>
        </p:txBody>
      </p:sp>
      <p:sp>
        <p:nvSpPr>
          <p:cNvPr id="6" name="Content Placeholder 5">
            <a:extLst>
              <a:ext uri="{FF2B5EF4-FFF2-40B4-BE49-F238E27FC236}">
                <a16:creationId xmlns:a16="http://schemas.microsoft.com/office/drawing/2014/main" id="{300A4DAB-2854-1FB1-E4DF-AF6BD6D9A408}"/>
              </a:ext>
            </a:extLst>
          </p:cNvPr>
          <p:cNvSpPr>
            <a:spLocks noGrp="1"/>
          </p:cNvSpPr>
          <p:nvPr>
            <p:ph idx="1"/>
          </p:nvPr>
        </p:nvSpPr>
        <p:spPr>
          <a:xfrm>
            <a:off x="188229" y="865632"/>
            <a:ext cx="3850370" cy="3456385"/>
          </a:xfrm>
        </p:spPr>
        <p:txBody>
          <a:bodyPr/>
          <a:lstStyle/>
          <a:p>
            <a:r>
              <a:rPr lang="en-US" dirty="0"/>
              <a:t>Open a new file by</a:t>
            </a:r>
          </a:p>
          <a:p>
            <a:pPr lvl="1"/>
            <a:r>
              <a:rPr lang="en-US" dirty="0"/>
              <a:t>selecting from top menu</a:t>
            </a:r>
            <a:br>
              <a:rPr lang="en-US" dirty="0"/>
            </a:br>
            <a:r>
              <a:rPr lang="en-US" dirty="0"/>
              <a:t>    -&gt; “File” -&gt; “New File”</a:t>
            </a:r>
            <a:br>
              <a:rPr lang="en-US" dirty="0"/>
            </a:br>
            <a:r>
              <a:rPr lang="en-US" dirty="0"/>
              <a:t>or by</a:t>
            </a:r>
          </a:p>
          <a:p>
            <a:pPr lvl="1"/>
            <a:r>
              <a:rPr lang="en-US" dirty="0"/>
              <a:t>clicking here on “New File”</a:t>
            </a:r>
          </a:p>
          <a:p>
            <a:r>
              <a:rPr lang="en-US" dirty="0"/>
              <a:t>Enter here the file name with java extension ”Hello.java”</a:t>
            </a:r>
          </a:p>
        </p:txBody>
      </p:sp>
      <p:pic>
        <p:nvPicPr>
          <p:cNvPr id="10" name="Picture 9">
            <a:extLst>
              <a:ext uri="{FF2B5EF4-FFF2-40B4-BE49-F238E27FC236}">
                <a16:creationId xmlns:a16="http://schemas.microsoft.com/office/drawing/2014/main" id="{AD2BF4A8-9126-FBE0-9CA1-D939FCAEE48B}"/>
              </a:ext>
            </a:extLst>
          </p:cNvPr>
          <p:cNvPicPr>
            <a:picLocks noChangeAspect="1"/>
          </p:cNvPicPr>
          <p:nvPr/>
        </p:nvPicPr>
        <p:blipFill rotWithShape="1">
          <a:blip r:embed="rId2"/>
          <a:srcRect b="1513"/>
          <a:stretch/>
        </p:blipFill>
        <p:spPr>
          <a:xfrm>
            <a:off x="4038599" y="710468"/>
            <a:ext cx="4190021" cy="2939189"/>
          </a:xfrm>
          <a:prstGeom prst="rect">
            <a:avLst/>
          </a:prstGeom>
        </p:spPr>
      </p:pic>
      <p:pic>
        <p:nvPicPr>
          <p:cNvPr id="11" name="Picture 10">
            <a:extLst>
              <a:ext uri="{FF2B5EF4-FFF2-40B4-BE49-F238E27FC236}">
                <a16:creationId xmlns:a16="http://schemas.microsoft.com/office/drawing/2014/main" id="{DA9B23FD-F465-0B73-5317-A96C1241A914}"/>
              </a:ext>
            </a:extLst>
          </p:cNvPr>
          <p:cNvPicPr>
            <a:picLocks noChangeAspect="1"/>
          </p:cNvPicPr>
          <p:nvPr/>
        </p:nvPicPr>
        <p:blipFill rotWithShape="1">
          <a:blip r:embed="rId2"/>
          <a:srcRect l="4818" t="1416" r="89852" b="93730"/>
          <a:stretch/>
        </p:blipFill>
        <p:spPr>
          <a:xfrm>
            <a:off x="609600" y="1513312"/>
            <a:ext cx="450029" cy="291874"/>
          </a:xfrm>
          <a:prstGeom prst="rect">
            <a:avLst/>
          </a:prstGeom>
        </p:spPr>
      </p:pic>
      <p:sp>
        <p:nvSpPr>
          <p:cNvPr id="12" name="Oval 11">
            <a:extLst>
              <a:ext uri="{FF2B5EF4-FFF2-40B4-BE49-F238E27FC236}">
                <a16:creationId xmlns:a16="http://schemas.microsoft.com/office/drawing/2014/main" id="{C7839C4B-4C2C-19B6-4D19-F0F38600B0BC}"/>
              </a:ext>
            </a:extLst>
          </p:cNvPr>
          <p:cNvSpPr/>
          <p:nvPr/>
        </p:nvSpPr>
        <p:spPr bwMode="auto">
          <a:xfrm>
            <a:off x="4161627" y="662185"/>
            <a:ext cx="343467" cy="261082"/>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13" name="Straight Arrow Connector 12">
            <a:extLst>
              <a:ext uri="{FF2B5EF4-FFF2-40B4-BE49-F238E27FC236}">
                <a16:creationId xmlns:a16="http://schemas.microsoft.com/office/drawing/2014/main" id="{71013AB8-3E0A-A1C5-C18F-222308F45153}"/>
              </a:ext>
            </a:extLst>
          </p:cNvPr>
          <p:cNvCxnSpPr>
            <a:cxnSpLocks/>
            <a:endCxn id="12" idx="3"/>
          </p:cNvCxnSpPr>
          <p:nvPr/>
        </p:nvCxnSpPr>
        <p:spPr bwMode="auto">
          <a:xfrm flipV="1">
            <a:off x="3780486" y="885032"/>
            <a:ext cx="431441" cy="619918"/>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
        <p:nvSpPr>
          <p:cNvPr id="14" name="Oval 13">
            <a:extLst>
              <a:ext uri="{FF2B5EF4-FFF2-40B4-BE49-F238E27FC236}">
                <a16:creationId xmlns:a16="http://schemas.microsoft.com/office/drawing/2014/main" id="{EB0374A0-1270-BE10-AF60-025E3A97A064}"/>
              </a:ext>
            </a:extLst>
          </p:cNvPr>
          <p:cNvSpPr/>
          <p:nvPr/>
        </p:nvSpPr>
        <p:spPr bwMode="auto">
          <a:xfrm>
            <a:off x="4305299" y="865632"/>
            <a:ext cx="533401" cy="261082"/>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5" name="Oval 14">
            <a:extLst>
              <a:ext uri="{FF2B5EF4-FFF2-40B4-BE49-F238E27FC236}">
                <a16:creationId xmlns:a16="http://schemas.microsoft.com/office/drawing/2014/main" id="{51EDE9EC-0728-C788-BCDE-3D477A17E441}"/>
              </a:ext>
            </a:extLst>
          </p:cNvPr>
          <p:cNvSpPr/>
          <p:nvPr/>
        </p:nvSpPr>
        <p:spPr bwMode="auto">
          <a:xfrm>
            <a:off x="5353615" y="986694"/>
            <a:ext cx="533401" cy="261082"/>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nvGrpSpPr>
          <p:cNvPr id="17" name="Group 16">
            <a:extLst>
              <a:ext uri="{FF2B5EF4-FFF2-40B4-BE49-F238E27FC236}">
                <a16:creationId xmlns:a16="http://schemas.microsoft.com/office/drawing/2014/main" id="{04FE77B3-3781-5CFF-8CFC-563F0A4F1E80}"/>
              </a:ext>
            </a:extLst>
          </p:cNvPr>
          <p:cNvGrpSpPr/>
          <p:nvPr/>
        </p:nvGrpSpPr>
        <p:grpSpPr>
          <a:xfrm>
            <a:off x="4517797" y="1656669"/>
            <a:ext cx="4609386" cy="3257550"/>
            <a:chOff x="4517797" y="1656669"/>
            <a:chExt cx="4609386" cy="3257550"/>
          </a:xfrm>
        </p:grpSpPr>
        <p:pic>
          <p:nvPicPr>
            <p:cNvPr id="9" name="Picture 8">
              <a:extLst>
                <a:ext uri="{FF2B5EF4-FFF2-40B4-BE49-F238E27FC236}">
                  <a16:creationId xmlns:a16="http://schemas.microsoft.com/office/drawing/2014/main" id="{C5F1C003-EC0F-7004-DFC2-0EA669CA2D28}"/>
                </a:ext>
              </a:extLst>
            </p:cNvPr>
            <p:cNvPicPr>
              <a:picLocks noChangeAspect="1"/>
            </p:cNvPicPr>
            <p:nvPr/>
          </p:nvPicPr>
          <p:blipFill>
            <a:blip r:embed="rId3"/>
            <a:stretch>
              <a:fillRect/>
            </a:stretch>
          </p:blipFill>
          <p:spPr>
            <a:xfrm>
              <a:off x="4517797" y="1656669"/>
              <a:ext cx="4609386" cy="3257550"/>
            </a:xfrm>
            <a:prstGeom prst="rect">
              <a:avLst/>
            </a:prstGeom>
          </p:spPr>
        </p:pic>
        <p:sp>
          <p:nvSpPr>
            <p:cNvPr id="16" name="Oval 15">
              <a:extLst>
                <a:ext uri="{FF2B5EF4-FFF2-40B4-BE49-F238E27FC236}">
                  <a16:creationId xmlns:a16="http://schemas.microsoft.com/office/drawing/2014/main" id="{AA739381-1A39-BDB6-2B60-83F15E024708}"/>
                </a:ext>
              </a:extLst>
            </p:cNvPr>
            <p:cNvSpPr/>
            <p:nvPr/>
          </p:nvSpPr>
          <p:spPr bwMode="auto">
            <a:xfrm>
              <a:off x="5181600" y="2441209"/>
              <a:ext cx="380999" cy="282941"/>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cxnSp>
        <p:nvCxnSpPr>
          <p:cNvPr id="19" name="Straight Arrow Connector 18">
            <a:extLst>
              <a:ext uri="{FF2B5EF4-FFF2-40B4-BE49-F238E27FC236}">
                <a16:creationId xmlns:a16="http://schemas.microsoft.com/office/drawing/2014/main" id="{59C7F556-9C11-385C-6780-76D82DCAAACB}"/>
              </a:ext>
            </a:extLst>
          </p:cNvPr>
          <p:cNvCxnSpPr>
            <a:cxnSpLocks/>
          </p:cNvCxnSpPr>
          <p:nvPr/>
        </p:nvCxnSpPr>
        <p:spPr bwMode="auto">
          <a:xfrm>
            <a:off x="3860441" y="2343150"/>
            <a:ext cx="1321159" cy="108001"/>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pic>
        <p:nvPicPr>
          <p:cNvPr id="25" name="Picture 24">
            <a:extLst>
              <a:ext uri="{FF2B5EF4-FFF2-40B4-BE49-F238E27FC236}">
                <a16:creationId xmlns:a16="http://schemas.microsoft.com/office/drawing/2014/main" id="{ABA632E4-BB4C-7F9A-9840-7B343A81CA27}"/>
              </a:ext>
            </a:extLst>
          </p:cNvPr>
          <p:cNvPicPr>
            <a:picLocks noChangeAspect="1"/>
          </p:cNvPicPr>
          <p:nvPr/>
        </p:nvPicPr>
        <p:blipFill>
          <a:blip r:embed="rId4"/>
          <a:stretch>
            <a:fillRect/>
          </a:stretch>
        </p:blipFill>
        <p:spPr>
          <a:xfrm>
            <a:off x="416144" y="3321163"/>
            <a:ext cx="2772924" cy="1386462"/>
          </a:xfrm>
          <a:prstGeom prst="rect">
            <a:avLst/>
          </a:prstGeom>
        </p:spPr>
      </p:pic>
      <p:cxnSp>
        <p:nvCxnSpPr>
          <p:cNvPr id="26" name="Straight Arrow Connector 25">
            <a:extLst>
              <a:ext uri="{FF2B5EF4-FFF2-40B4-BE49-F238E27FC236}">
                <a16:creationId xmlns:a16="http://schemas.microsoft.com/office/drawing/2014/main" id="{A2E1187D-A0CD-45D2-D727-FA078A4F7CBB}"/>
              </a:ext>
            </a:extLst>
          </p:cNvPr>
          <p:cNvCxnSpPr>
            <a:cxnSpLocks/>
          </p:cNvCxnSpPr>
          <p:nvPr/>
        </p:nvCxnSpPr>
        <p:spPr bwMode="auto">
          <a:xfrm flipH="1">
            <a:off x="1447800" y="3028950"/>
            <a:ext cx="1143000" cy="1438880"/>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Tree>
    <p:extLst>
      <p:ext uri="{BB962C8B-B14F-4D97-AF65-F5344CB8AC3E}">
        <p14:creationId xmlns:p14="http://schemas.microsoft.com/office/powerpoint/2010/main" val="1132445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B54137-C26A-19AF-B112-5241B1A97DDF}"/>
              </a:ext>
            </a:extLst>
          </p:cNvPr>
          <p:cNvSpPr>
            <a:spLocks noGrp="1"/>
          </p:cNvSpPr>
          <p:nvPr>
            <p:ph type="title"/>
          </p:nvPr>
        </p:nvSpPr>
        <p:spPr/>
        <p:txBody>
          <a:bodyPr/>
          <a:lstStyle/>
          <a:p>
            <a:r>
              <a:rPr lang="en-US" dirty="0"/>
              <a:t>Class Definition</a:t>
            </a:r>
          </a:p>
        </p:txBody>
      </p:sp>
      <p:sp>
        <p:nvSpPr>
          <p:cNvPr id="6" name="Content Placeholder 5">
            <a:extLst>
              <a:ext uri="{FF2B5EF4-FFF2-40B4-BE49-F238E27FC236}">
                <a16:creationId xmlns:a16="http://schemas.microsoft.com/office/drawing/2014/main" id="{300A4DAB-2854-1FB1-E4DF-AF6BD6D9A408}"/>
              </a:ext>
            </a:extLst>
          </p:cNvPr>
          <p:cNvSpPr>
            <a:spLocks noGrp="1"/>
          </p:cNvSpPr>
          <p:nvPr>
            <p:ph idx="1"/>
          </p:nvPr>
        </p:nvSpPr>
        <p:spPr>
          <a:xfrm>
            <a:off x="392581" y="1098321"/>
            <a:ext cx="3798420" cy="3456385"/>
          </a:xfrm>
        </p:spPr>
        <p:txBody>
          <a:bodyPr/>
          <a:lstStyle/>
          <a:p>
            <a:r>
              <a:rPr lang="en-US" dirty="0"/>
              <a:t>Type here “class”</a:t>
            </a:r>
          </a:p>
          <a:p>
            <a:r>
              <a:rPr lang="en-US" dirty="0"/>
              <a:t>A popup window appears with a hint “class”. Click on it.</a:t>
            </a:r>
          </a:p>
          <a:p>
            <a:r>
              <a:rPr lang="en-US" dirty="0"/>
              <a:t>Class “Hello” definition will be automatically generated.</a:t>
            </a:r>
          </a:p>
          <a:p>
            <a:r>
              <a:rPr lang="en-US" dirty="0"/>
              <a:t>The class name is always the same as the file name.</a:t>
            </a:r>
          </a:p>
          <a:p>
            <a:endParaRPr lang="en-US" dirty="0"/>
          </a:p>
        </p:txBody>
      </p:sp>
      <p:grpSp>
        <p:nvGrpSpPr>
          <p:cNvPr id="13" name="Group 12">
            <a:extLst>
              <a:ext uri="{FF2B5EF4-FFF2-40B4-BE49-F238E27FC236}">
                <a16:creationId xmlns:a16="http://schemas.microsoft.com/office/drawing/2014/main" id="{D2718FD0-FA08-994A-793E-FAA0F90E89AE}"/>
              </a:ext>
            </a:extLst>
          </p:cNvPr>
          <p:cNvGrpSpPr/>
          <p:nvPr/>
        </p:nvGrpSpPr>
        <p:grpSpPr>
          <a:xfrm>
            <a:off x="4186237" y="971550"/>
            <a:ext cx="4889032" cy="3456385"/>
            <a:chOff x="4038600" y="1098321"/>
            <a:chExt cx="4889032" cy="3456385"/>
          </a:xfrm>
        </p:grpSpPr>
        <p:pic>
          <p:nvPicPr>
            <p:cNvPr id="8" name="Picture 7">
              <a:extLst>
                <a:ext uri="{FF2B5EF4-FFF2-40B4-BE49-F238E27FC236}">
                  <a16:creationId xmlns:a16="http://schemas.microsoft.com/office/drawing/2014/main" id="{82E16770-B48F-DAB2-6962-EAD76EC18362}"/>
                </a:ext>
              </a:extLst>
            </p:cNvPr>
            <p:cNvPicPr>
              <a:picLocks noChangeAspect="1"/>
            </p:cNvPicPr>
            <p:nvPr/>
          </p:nvPicPr>
          <p:blipFill>
            <a:blip r:embed="rId2"/>
            <a:stretch>
              <a:fillRect/>
            </a:stretch>
          </p:blipFill>
          <p:spPr>
            <a:xfrm>
              <a:off x="4038600" y="1098321"/>
              <a:ext cx="4889032" cy="3456385"/>
            </a:xfrm>
            <a:prstGeom prst="rect">
              <a:avLst/>
            </a:prstGeom>
          </p:spPr>
        </p:pic>
        <p:sp>
          <p:nvSpPr>
            <p:cNvPr id="3" name="Oval 2">
              <a:extLst>
                <a:ext uri="{FF2B5EF4-FFF2-40B4-BE49-F238E27FC236}">
                  <a16:creationId xmlns:a16="http://schemas.microsoft.com/office/drawing/2014/main" id="{AB064594-082D-3E19-0AE2-5A3A83B9D405}"/>
                </a:ext>
              </a:extLst>
            </p:cNvPr>
            <p:cNvSpPr/>
            <p:nvPr/>
          </p:nvSpPr>
          <p:spPr bwMode="auto">
            <a:xfrm>
              <a:off x="5819776" y="1700214"/>
              <a:ext cx="533400" cy="152400"/>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4" name="Oval 3">
              <a:extLst>
                <a:ext uri="{FF2B5EF4-FFF2-40B4-BE49-F238E27FC236}">
                  <a16:creationId xmlns:a16="http://schemas.microsoft.com/office/drawing/2014/main" id="{03FBB958-473B-6C55-A214-01825ACD82A2}"/>
                </a:ext>
              </a:extLst>
            </p:cNvPr>
            <p:cNvSpPr/>
            <p:nvPr/>
          </p:nvSpPr>
          <p:spPr bwMode="auto">
            <a:xfrm>
              <a:off x="5819776" y="1974934"/>
              <a:ext cx="657224" cy="152400"/>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cxnSp>
        <p:nvCxnSpPr>
          <p:cNvPr id="2" name="Straight Arrow Connector 1">
            <a:extLst>
              <a:ext uri="{FF2B5EF4-FFF2-40B4-BE49-F238E27FC236}">
                <a16:creationId xmlns:a16="http://schemas.microsoft.com/office/drawing/2014/main" id="{E89D6EF7-5DBE-59B1-9517-36037FE94B4C}"/>
              </a:ext>
            </a:extLst>
          </p:cNvPr>
          <p:cNvCxnSpPr>
            <a:cxnSpLocks/>
            <a:endCxn id="3" idx="2"/>
          </p:cNvCxnSpPr>
          <p:nvPr/>
        </p:nvCxnSpPr>
        <p:spPr bwMode="auto">
          <a:xfrm>
            <a:off x="2895600" y="1311505"/>
            <a:ext cx="3071813" cy="338138"/>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cxnSp>
        <p:nvCxnSpPr>
          <p:cNvPr id="10" name="Straight Arrow Connector 9">
            <a:extLst>
              <a:ext uri="{FF2B5EF4-FFF2-40B4-BE49-F238E27FC236}">
                <a16:creationId xmlns:a16="http://schemas.microsoft.com/office/drawing/2014/main" id="{AF61BA25-D623-78F6-5F35-A7B92B8C0731}"/>
              </a:ext>
            </a:extLst>
          </p:cNvPr>
          <p:cNvCxnSpPr>
            <a:cxnSpLocks/>
          </p:cNvCxnSpPr>
          <p:nvPr/>
        </p:nvCxnSpPr>
        <p:spPr bwMode="auto">
          <a:xfrm>
            <a:off x="4114800" y="1905754"/>
            <a:ext cx="1852613" cy="7020"/>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Tree>
    <p:extLst>
      <p:ext uri="{BB962C8B-B14F-4D97-AF65-F5344CB8AC3E}">
        <p14:creationId xmlns:p14="http://schemas.microsoft.com/office/powerpoint/2010/main" val="2855826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B54137-C26A-19AF-B112-5241B1A97DDF}"/>
              </a:ext>
            </a:extLst>
          </p:cNvPr>
          <p:cNvSpPr>
            <a:spLocks noGrp="1"/>
          </p:cNvSpPr>
          <p:nvPr>
            <p:ph type="title"/>
          </p:nvPr>
        </p:nvSpPr>
        <p:spPr/>
        <p:txBody>
          <a:bodyPr/>
          <a:lstStyle/>
          <a:p>
            <a:r>
              <a:rPr lang="en-US" dirty="0"/>
              <a:t>Method Definition</a:t>
            </a:r>
          </a:p>
        </p:txBody>
      </p:sp>
      <p:pic>
        <p:nvPicPr>
          <p:cNvPr id="7" name="Picture 6">
            <a:extLst>
              <a:ext uri="{FF2B5EF4-FFF2-40B4-BE49-F238E27FC236}">
                <a16:creationId xmlns:a16="http://schemas.microsoft.com/office/drawing/2014/main" id="{F8815B4B-2FBB-58E2-D8F9-CE8F02188E08}"/>
              </a:ext>
            </a:extLst>
          </p:cNvPr>
          <p:cNvPicPr>
            <a:picLocks noChangeAspect="1"/>
          </p:cNvPicPr>
          <p:nvPr/>
        </p:nvPicPr>
        <p:blipFill>
          <a:blip r:embed="rId2"/>
          <a:stretch>
            <a:fillRect/>
          </a:stretch>
        </p:blipFill>
        <p:spPr>
          <a:xfrm>
            <a:off x="4460081" y="934204"/>
            <a:ext cx="4568199" cy="3237746"/>
          </a:xfrm>
          <a:prstGeom prst="rect">
            <a:avLst/>
          </a:prstGeom>
        </p:spPr>
      </p:pic>
      <p:sp>
        <p:nvSpPr>
          <p:cNvPr id="6" name="Content Placeholder 5">
            <a:extLst>
              <a:ext uri="{FF2B5EF4-FFF2-40B4-BE49-F238E27FC236}">
                <a16:creationId xmlns:a16="http://schemas.microsoft.com/office/drawing/2014/main" id="{300A4DAB-2854-1FB1-E4DF-AF6BD6D9A408}"/>
              </a:ext>
            </a:extLst>
          </p:cNvPr>
          <p:cNvSpPr>
            <a:spLocks noGrp="1"/>
          </p:cNvSpPr>
          <p:nvPr>
            <p:ph idx="1"/>
          </p:nvPr>
        </p:nvSpPr>
        <p:spPr>
          <a:xfrm>
            <a:off x="381001" y="1098321"/>
            <a:ext cx="3810000" cy="3456385"/>
          </a:xfrm>
        </p:spPr>
        <p:txBody>
          <a:bodyPr/>
          <a:lstStyle/>
          <a:p>
            <a:r>
              <a:rPr lang="en-US" dirty="0"/>
              <a:t>Type here “main”</a:t>
            </a:r>
          </a:p>
          <a:p>
            <a:r>
              <a:rPr lang="en-US" dirty="0"/>
              <a:t>A popup window appears with a hint “main”. Click on it.</a:t>
            </a:r>
          </a:p>
          <a:p>
            <a:r>
              <a:rPr lang="en-US" dirty="0"/>
              <a:t>Method (function) “main” will be automatically generated.</a:t>
            </a:r>
          </a:p>
        </p:txBody>
      </p:sp>
      <p:sp>
        <p:nvSpPr>
          <p:cNvPr id="3" name="Oval 2">
            <a:extLst>
              <a:ext uri="{FF2B5EF4-FFF2-40B4-BE49-F238E27FC236}">
                <a16:creationId xmlns:a16="http://schemas.microsoft.com/office/drawing/2014/main" id="{AB064594-082D-3E19-0AE2-5A3A83B9D405}"/>
              </a:ext>
            </a:extLst>
          </p:cNvPr>
          <p:cNvSpPr/>
          <p:nvPr/>
        </p:nvSpPr>
        <p:spPr bwMode="auto">
          <a:xfrm>
            <a:off x="6324600" y="2038349"/>
            <a:ext cx="533400" cy="211209"/>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4" name="Oval 3">
            <a:extLst>
              <a:ext uri="{FF2B5EF4-FFF2-40B4-BE49-F238E27FC236}">
                <a16:creationId xmlns:a16="http://schemas.microsoft.com/office/drawing/2014/main" id="{03FBB958-473B-6C55-A214-01825ACD82A2}"/>
              </a:ext>
            </a:extLst>
          </p:cNvPr>
          <p:cNvSpPr/>
          <p:nvPr/>
        </p:nvSpPr>
        <p:spPr bwMode="auto">
          <a:xfrm>
            <a:off x="6056000" y="2213558"/>
            <a:ext cx="692463" cy="211209"/>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2" name="Straight Arrow Connector 1">
            <a:extLst>
              <a:ext uri="{FF2B5EF4-FFF2-40B4-BE49-F238E27FC236}">
                <a16:creationId xmlns:a16="http://schemas.microsoft.com/office/drawing/2014/main" id="{E89D6EF7-5DBE-59B1-9517-36037FE94B4C}"/>
              </a:ext>
            </a:extLst>
          </p:cNvPr>
          <p:cNvCxnSpPr>
            <a:cxnSpLocks/>
          </p:cNvCxnSpPr>
          <p:nvPr/>
        </p:nvCxnSpPr>
        <p:spPr bwMode="auto">
          <a:xfrm>
            <a:off x="4162425" y="1936581"/>
            <a:ext cx="1864519" cy="369565"/>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cxnSp>
        <p:nvCxnSpPr>
          <p:cNvPr id="10" name="Straight Arrow Connector 9">
            <a:extLst>
              <a:ext uri="{FF2B5EF4-FFF2-40B4-BE49-F238E27FC236}">
                <a16:creationId xmlns:a16="http://schemas.microsoft.com/office/drawing/2014/main" id="{AF61BA25-D623-78F6-5F35-A7B92B8C0731}"/>
              </a:ext>
            </a:extLst>
          </p:cNvPr>
          <p:cNvCxnSpPr>
            <a:cxnSpLocks/>
          </p:cNvCxnSpPr>
          <p:nvPr/>
        </p:nvCxnSpPr>
        <p:spPr bwMode="auto">
          <a:xfrm>
            <a:off x="2971800" y="1276350"/>
            <a:ext cx="3323744" cy="851767"/>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Tree>
    <p:extLst>
      <p:ext uri="{BB962C8B-B14F-4D97-AF65-F5344CB8AC3E}">
        <p14:creationId xmlns:p14="http://schemas.microsoft.com/office/powerpoint/2010/main" val="2649754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B54137-C26A-19AF-B112-5241B1A97DDF}"/>
              </a:ext>
            </a:extLst>
          </p:cNvPr>
          <p:cNvSpPr>
            <a:spLocks noGrp="1"/>
          </p:cNvSpPr>
          <p:nvPr>
            <p:ph type="title"/>
          </p:nvPr>
        </p:nvSpPr>
        <p:spPr/>
        <p:txBody>
          <a:bodyPr/>
          <a:lstStyle/>
          <a:p>
            <a:r>
              <a:rPr lang="en-US" dirty="0"/>
              <a:t>Print Statement “Hello World” and Run</a:t>
            </a:r>
          </a:p>
        </p:txBody>
      </p:sp>
      <p:sp>
        <p:nvSpPr>
          <p:cNvPr id="6" name="Content Placeholder 5">
            <a:extLst>
              <a:ext uri="{FF2B5EF4-FFF2-40B4-BE49-F238E27FC236}">
                <a16:creationId xmlns:a16="http://schemas.microsoft.com/office/drawing/2014/main" id="{300A4DAB-2854-1FB1-E4DF-AF6BD6D9A408}"/>
              </a:ext>
            </a:extLst>
          </p:cNvPr>
          <p:cNvSpPr>
            <a:spLocks noGrp="1"/>
          </p:cNvSpPr>
          <p:nvPr>
            <p:ph sz="half" idx="1"/>
          </p:nvPr>
        </p:nvSpPr>
        <p:spPr>
          <a:xfrm>
            <a:off x="401851" y="970843"/>
            <a:ext cx="6075149" cy="368142"/>
          </a:xfrm>
        </p:spPr>
        <p:txBody>
          <a:bodyPr/>
          <a:lstStyle/>
          <a:p>
            <a:r>
              <a:rPr lang="en-US" dirty="0"/>
              <a:t>Type here -- </a:t>
            </a:r>
            <a:r>
              <a:rPr lang="en-US" dirty="0" err="1"/>
              <a:t>System.out.println</a:t>
            </a:r>
            <a:r>
              <a:rPr lang="en-US" dirty="0"/>
              <a:t>(“Hello World”);</a:t>
            </a:r>
          </a:p>
        </p:txBody>
      </p:sp>
      <p:sp>
        <p:nvSpPr>
          <p:cNvPr id="11" name="Content Placeholder 10">
            <a:extLst>
              <a:ext uri="{FF2B5EF4-FFF2-40B4-BE49-F238E27FC236}">
                <a16:creationId xmlns:a16="http://schemas.microsoft.com/office/drawing/2014/main" id="{E0FEAE04-AA46-8714-B0BD-0F8B31C4BA24}"/>
              </a:ext>
            </a:extLst>
          </p:cNvPr>
          <p:cNvSpPr>
            <a:spLocks noGrp="1"/>
          </p:cNvSpPr>
          <p:nvPr>
            <p:ph sz="half" idx="2"/>
          </p:nvPr>
        </p:nvSpPr>
        <p:spPr>
          <a:xfrm>
            <a:off x="401851" y="1395413"/>
            <a:ext cx="3346237" cy="2090738"/>
          </a:xfrm>
        </p:spPr>
        <p:txBody>
          <a:bodyPr/>
          <a:lstStyle/>
          <a:p>
            <a:r>
              <a:rPr lang="en-US" dirty="0"/>
              <a:t>This is your first java statement in your first Java program.</a:t>
            </a:r>
          </a:p>
          <a:p>
            <a:r>
              <a:rPr lang="en-US" dirty="0"/>
              <a:t>All statements in Java are ending with semicolon “;”</a:t>
            </a:r>
          </a:p>
          <a:p>
            <a:r>
              <a:rPr lang="en-US" dirty="0"/>
              <a:t>Click here to run your program.</a:t>
            </a:r>
          </a:p>
          <a:p>
            <a:endParaRPr lang="en-US" dirty="0"/>
          </a:p>
        </p:txBody>
      </p:sp>
      <p:grpSp>
        <p:nvGrpSpPr>
          <p:cNvPr id="9" name="Group 8">
            <a:extLst>
              <a:ext uri="{FF2B5EF4-FFF2-40B4-BE49-F238E27FC236}">
                <a16:creationId xmlns:a16="http://schemas.microsoft.com/office/drawing/2014/main" id="{C8467B3F-6E93-695A-918C-59CEC4A788F0}"/>
              </a:ext>
            </a:extLst>
          </p:cNvPr>
          <p:cNvGrpSpPr/>
          <p:nvPr/>
        </p:nvGrpSpPr>
        <p:grpSpPr>
          <a:xfrm>
            <a:off x="3870991" y="1456854"/>
            <a:ext cx="5126521" cy="3394943"/>
            <a:chOff x="3838970" y="1337792"/>
            <a:chExt cx="5126521" cy="3394943"/>
          </a:xfrm>
        </p:grpSpPr>
        <p:pic>
          <p:nvPicPr>
            <p:cNvPr id="8" name="Picture 7">
              <a:extLst>
                <a:ext uri="{FF2B5EF4-FFF2-40B4-BE49-F238E27FC236}">
                  <a16:creationId xmlns:a16="http://schemas.microsoft.com/office/drawing/2014/main" id="{90685546-9AD8-A2E1-9E5D-59D24A590F10}"/>
                </a:ext>
              </a:extLst>
            </p:cNvPr>
            <p:cNvPicPr>
              <a:picLocks noChangeAspect="1"/>
            </p:cNvPicPr>
            <p:nvPr/>
          </p:nvPicPr>
          <p:blipFill>
            <a:blip r:embed="rId2"/>
            <a:stretch>
              <a:fillRect/>
            </a:stretch>
          </p:blipFill>
          <p:spPr>
            <a:xfrm>
              <a:off x="3838970" y="1337792"/>
              <a:ext cx="5126521" cy="3394943"/>
            </a:xfrm>
            <a:prstGeom prst="rect">
              <a:avLst/>
            </a:prstGeom>
          </p:spPr>
        </p:pic>
        <p:sp>
          <p:nvSpPr>
            <p:cNvPr id="3" name="Oval 2">
              <a:extLst>
                <a:ext uri="{FF2B5EF4-FFF2-40B4-BE49-F238E27FC236}">
                  <a16:creationId xmlns:a16="http://schemas.microsoft.com/office/drawing/2014/main" id="{AB064594-082D-3E19-0AE2-5A3A83B9D405}"/>
                </a:ext>
              </a:extLst>
            </p:cNvPr>
            <p:cNvSpPr/>
            <p:nvPr/>
          </p:nvSpPr>
          <p:spPr bwMode="auto">
            <a:xfrm>
              <a:off x="6135530" y="2571751"/>
              <a:ext cx="2246470" cy="304800"/>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4" name="Oval 3">
              <a:extLst>
                <a:ext uri="{FF2B5EF4-FFF2-40B4-BE49-F238E27FC236}">
                  <a16:creationId xmlns:a16="http://schemas.microsoft.com/office/drawing/2014/main" id="{03FBB958-473B-6C55-A214-01825ACD82A2}"/>
                </a:ext>
              </a:extLst>
            </p:cNvPr>
            <p:cNvSpPr/>
            <p:nvPr/>
          </p:nvSpPr>
          <p:spPr bwMode="auto">
            <a:xfrm>
              <a:off x="8116882" y="1361604"/>
              <a:ext cx="500381" cy="211209"/>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cxnSp>
        <p:nvCxnSpPr>
          <p:cNvPr id="2" name="Straight Arrow Connector 1">
            <a:extLst>
              <a:ext uri="{FF2B5EF4-FFF2-40B4-BE49-F238E27FC236}">
                <a16:creationId xmlns:a16="http://schemas.microsoft.com/office/drawing/2014/main" id="{E89D6EF7-5DBE-59B1-9517-36037FE94B4C}"/>
              </a:ext>
            </a:extLst>
          </p:cNvPr>
          <p:cNvCxnSpPr>
            <a:cxnSpLocks/>
          </p:cNvCxnSpPr>
          <p:nvPr/>
        </p:nvCxnSpPr>
        <p:spPr bwMode="auto">
          <a:xfrm flipV="1">
            <a:off x="3048000" y="1586270"/>
            <a:ext cx="5068882" cy="1787256"/>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cxnSp>
        <p:nvCxnSpPr>
          <p:cNvPr id="10" name="Straight Arrow Connector 9">
            <a:extLst>
              <a:ext uri="{FF2B5EF4-FFF2-40B4-BE49-F238E27FC236}">
                <a16:creationId xmlns:a16="http://schemas.microsoft.com/office/drawing/2014/main" id="{AF61BA25-D623-78F6-5F35-A7B92B8C0731}"/>
              </a:ext>
            </a:extLst>
          </p:cNvPr>
          <p:cNvCxnSpPr>
            <a:cxnSpLocks/>
          </p:cNvCxnSpPr>
          <p:nvPr/>
        </p:nvCxnSpPr>
        <p:spPr bwMode="auto">
          <a:xfrm>
            <a:off x="3748088" y="1338985"/>
            <a:ext cx="3026987" cy="1353975"/>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Tree>
    <p:extLst>
      <p:ext uri="{BB962C8B-B14F-4D97-AF65-F5344CB8AC3E}">
        <p14:creationId xmlns:p14="http://schemas.microsoft.com/office/powerpoint/2010/main" val="620588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7485C36-97C6-E981-9874-694FAC23C83F}"/>
              </a:ext>
            </a:extLst>
          </p:cNvPr>
          <p:cNvGrpSpPr/>
          <p:nvPr/>
        </p:nvGrpSpPr>
        <p:grpSpPr>
          <a:xfrm>
            <a:off x="4572000" y="1131658"/>
            <a:ext cx="4455066" cy="3206919"/>
            <a:chOff x="4554267" y="1504950"/>
            <a:chExt cx="4455066" cy="3206919"/>
          </a:xfrm>
        </p:grpSpPr>
        <p:pic>
          <p:nvPicPr>
            <p:cNvPr id="7" name="Picture 6">
              <a:extLst>
                <a:ext uri="{FF2B5EF4-FFF2-40B4-BE49-F238E27FC236}">
                  <a16:creationId xmlns:a16="http://schemas.microsoft.com/office/drawing/2014/main" id="{D89AD8E6-0955-1A99-F8D9-BB569CB5254B}"/>
                </a:ext>
              </a:extLst>
            </p:cNvPr>
            <p:cNvPicPr>
              <a:picLocks noChangeAspect="1"/>
            </p:cNvPicPr>
            <p:nvPr/>
          </p:nvPicPr>
          <p:blipFill>
            <a:blip r:embed="rId2"/>
            <a:stretch>
              <a:fillRect/>
            </a:stretch>
          </p:blipFill>
          <p:spPr>
            <a:xfrm>
              <a:off x="4554267" y="1504950"/>
              <a:ext cx="4455066" cy="3206919"/>
            </a:xfrm>
            <a:prstGeom prst="rect">
              <a:avLst/>
            </a:prstGeom>
          </p:spPr>
        </p:pic>
        <p:sp>
          <p:nvSpPr>
            <p:cNvPr id="3" name="Oval 2">
              <a:extLst>
                <a:ext uri="{FF2B5EF4-FFF2-40B4-BE49-F238E27FC236}">
                  <a16:creationId xmlns:a16="http://schemas.microsoft.com/office/drawing/2014/main" id="{AB064594-082D-3E19-0AE2-5A3A83B9D405}"/>
                </a:ext>
              </a:extLst>
            </p:cNvPr>
            <p:cNvSpPr/>
            <p:nvPr/>
          </p:nvSpPr>
          <p:spPr bwMode="auto">
            <a:xfrm>
              <a:off x="5716671" y="1903805"/>
              <a:ext cx="3046328" cy="1277546"/>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4" name="Oval 3">
              <a:extLst>
                <a:ext uri="{FF2B5EF4-FFF2-40B4-BE49-F238E27FC236}">
                  <a16:creationId xmlns:a16="http://schemas.microsoft.com/office/drawing/2014/main" id="{03FBB958-473B-6C55-A214-01825ACD82A2}"/>
                </a:ext>
              </a:extLst>
            </p:cNvPr>
            <p:cNvSpPr/>
            <p:nvPr/>
          </p:nvSpPr>
          <p:spPr bwMode="auto">
            <a:xfrm>
              <a:off x="5898837" y="4307763"/>
              <a:ext cx="730563" cy="211209"/>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1" name="Oval 10">
              <a:extLst>
                <a:ext uri="{FF2B5EF4-FFF2-40B4-BE49-F238E27FC236}">
                  <a16:creationId xmlns:a16="http://schemas.microsoft.com/office/drawing/2014/main" id="{1A3188CA-001A-BFD0-02EB-79600194312A}"/>
                </a:ext>
              </a:extLst>
            </p:cNvPr>
            <p:cNvSpPr/>
            <p:nvPr/>
          </p:nvSpPr>
          <p:spPr bwMode="auto">
            <a:xfrm>
              <a:off x="4870731" y="2461942"/>
              <a:ext cx="730563" cy="211209"/>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sp>
        <p:nvSpPr>
          <p:cNvPr id="5" name="Title 4">
            <a:extLst>
              <a:ext uri="{FF2B5EF4-FFF2-40B4-BE49-F238E27FC236}">
                <a16:creationId xmlns:a16="http://schemas.microsoft.com/office/drawing/2014/main" id="{26B54137-C26A-19AF-B112-5241B1A97DDF}"/>
              </a:ext>
            </a:extLst>
          </p:cNvPr>
          <p:cNvSpPr>
            <a:spLocks noGrp="1"/>
          </p:cNvSpPr>
          <p:nvPr>
            <p:ph type="title"/>
          </p:nvPr>
        </p:nvSpPr>
        <p:spPr/>
        <p:txBody>
          <a:bodyPr/>
          <a:lstStyle/>
          <a:p>
            <a:r>
              <a:rPr lang="en-US" dirty="0"/>
              <a:t>Running your Program</a:t>
            </a:r>
          </a:p>
        </p:txBody>
      </p:sp>
      <p:sp>
        <p:nvSpPr>
          <p:cNvPr id="6" name="Content Placeholder 5">
            <a:extLst>
              <a:ext uri="{FF2B5EF4-FFF2-40B4-BE49-F238E27FC236}">
                <a16:creationId xmlns:a16="http://schemas.microsoft.com/office/drawing/2014/main" id="{300A4DAB-2854-1FB1-E4DF-AF6BD6D9A408}"/>
              </a:ext>
            </a:extLst>
          </p:cNvPr>
          <p:cNvSpPr>
            <a:spLocks noGrp="1"/>
          </p:cNvSpPr>
          <p:nvPr>
            <p:ph idx="1"/>
          </p:nvPr>
        </p:nvSpPr>
        <p:spPr>
          <a:xfrm>
            <a:off x="381000" y="1098321"/>
            <a:ext cx="3944665" cy="3456385"/>
          </a:xfrm>
        </p:spPr>
        <p:txBody>
          <a:bodyPr/>
          <a:lstStyle/>
          <a:p>
            <a:r>
              <a:rPr lang="en-US" dirty="0"/>
              <a:t>This is your program file name.</a:t>
            </a:r>
          </a:p>
          <a:p>
            <a:r>
              <a:rPr lang="en-US" dirty="0"/>
              <a:t>Thus is your program source code.</a:t>
            </a:r>
          </a:p>
          <a:p>
            <a:r>
              <a:rPr lang="en-US" dirty="0"/>
              <a:t>This is your program output shown in the </a:t>
            </a:r>
            <a:r>
              <a:rPr lang="en-US" dirty="0" err="1"/>
              <a:t>VSCode</a:t>
            </a:r>
            <a:r>
              <a:rPr lang="en-US" dirty="0"/>
              <a:t> terminal.</a:t>
            </a:r>
          </a:p>
          <a:p>
            <a:endParaRPr lang="en-US" dirty="0"/>
          </a:p>
          <a:p>
            <a:pPr marL="285750" indent="0">
              <a:buNone/>
            </a:pPr>
            <a:r>
              <a:rPr lang="en-US" sz="3600" dirty="0">
                <a:solidFill>
                  <a:srgbClr val="FF0000"/>
                </a:solidFill>
              </a:rPr>
              <a:t>Congratulations on your first </a:t>
            </a:r>
            <a:br>
              <a:rPr lang="en-US" sz="3600" dirty="0">
                <a:solidFill>
                  <a:srgbClr val="FF0000"/>
                </a:solidFill>
              </a:rPr>
            </a:br>
            <a:r>
              <a:rPr lang="en-US" sz="3600" dirty="0">
                <a:solidFill>
                  <a:srgbClr val="FF0000"/>
                </a:solidFill>
              </a:rPr>
              <a:t>Java program!</a:t>
            </a:r>
          </a:p>
        </p:txBody>
      </p:sp>
      <p:cxnSp>
        <p:nvCxnSpPr>
          <p:cNvPr id="2" name="Straight Arrow Connector 1">
            <a:extLst>
              <a:ext uri="{FF2B5EF4-FFF2-40B4-BE49-F238E27FC236}">
                <a16:creationId xmlns:a16="http://schemas.microsoft.com/office/drawing/2014/main" id="{E89D6EF7-5DBE-59B1-9517-36037FE94B4C}"/>
              </a:ext>
            </a:extLst>
          </p:cNvPr>
          <p:cNvCxnSpPr>
            <a:cxnSpLocks/>
          </p:cNvCxnSpPr>
          <p:nvPr/>
        </p:nvCxnSpPr>
        <p:spPr bwMode="auto">
          <a:xfrm>
            <a:off x="1549886" y="1897256"/>
            <a:ext cx="4317514" cy="577695"/>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cxnSp>
        <p:nvCxnSpPr>
          <p:cNvPr id="10" name="Straight Arrow Connector 9">
            <a:extLst>
              <a:ext uri="{FF2B5EF4-FFF2-40B4-BE49-F238E27FC236}">
                <a16:creationId xmlns:a16="http://schemas.microsoft.com/office/drawing/2014/main" id="{AF61BA25-D623-78F6-5F35-A7B92B8C0731}"/>
              </a:ext>
            </a:extLst>
          </p:cNvPr>
          <p:cNvCxnSpPr>
            <a:cxnSpLocks/>
            <a:endCxn id="11" idx="1"/>
          </p:cNvCxnSpPr>
          <p:nvPr/>
        </p:nvCxnSpPr>
        <p:spPr bwMode="auto">
          <a:xfrm>
            <a:off x="4325665" y="1352550"/>
            <a:ext cx="669787" cy="767031"/>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cxnSp>
        <p:nvCxnSpPr>
          <p:cNvPr id="12" name="Straight Arrow Connector 11">
            <a:extLst>
              <a:ext uri="{FF2B5EF4-FFF2-40B4-BE49-F238E27FC236}">
                <a16:creationId xmlns:a16="http://schemas.microsoft.com/office/drawing/2014/main" id="{4377B345-D5AB-AB8E-D573-390A5E84A37B}"/>
              </a:ext>
            </a:extLst>
          </p:cNvPr>
          <p:cNvCxnSpPr>
            <a:cxnSpLocks/>
          </p:cNvCxnSpPr>
          <p:nvPr/>
        </p:nvCxnSpPr>
        <p:spPr bwMode="auto">
          <a:xfrm>
            <a:off x="3810000" y="2695843"/>
            <a:ext cx="2106570" cy="1238628"/>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Tree>
    <p:extLst>
      <p:ext uri="{BB962C8B-B14F-4D97-AF65-F5344CB8AC3E}">
        <p14:creationId xmlns:p14="http://schemas.microsoft.com/office/powerpoint/2010/main" val="3345405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7D0B2-1131-D99C-E5D2-D76EE0E5FE75}"/>
              </a:ext>
            </a:extLst>
          </p:cNvPr>
          <p:cNvSpPr>
            <a:spLocks noGrp="1"/>
          </p:cNvSpPr>
          <p:nvPr>
            <p:ph type="title"/>
          </p:nvPr>
        </p:nvSpPr>
        <p:spPr>
          <a:xfrm>
            <a:off x="2743200" y="285750"/>
            <a:ext cx="5373682" cy="490538"/>
          </a:xfrm>
        </p:spPr>
        <p:txBody>
          <a:bodyPr/>
          <a:lstStyle/>
          <a:p>
            <a:r>
              <a:rPr lang="en-US" dirty="0"/>
              <a:t>Code Editor</a:t>
            </a:r>
          </a:p>
        </p:txBody>
      </p:sp>
      <p:sp>
        <p:nvSpPr>
          <p:cNvPr id="3" name="Content Placeholder 2">
            <a:extLst>
              <a:ext uri="{FF2B5EF4-FFF2-40B4-BE49-F238E27FC236}">
                <a16:creationId xmlns:a16="http://schemas.microsoft.com/office/drawing/2014/main" id="{C9BA897A-299D-FF88-9A00-5B2CF4893D60}"/>
              </a:ext>
            </a:extLst>
          </p:cNvPr>
          <p:cNvSpPr>
            <a:spLocks noGrp="1"/>
          </p:cNvSpPr>
          <p:nvPr>
            <p:ph idx="1"/>
          </p:nvPr>
        </p:nvSpPr>
        <p:spPr>
          <a:xfrm>
            <a:off x="685800" y="1047750"/>
            <a:ext cx="8000998" cy="3278356"/>
          </a:xfrm>
        </p:spPr>
        <p:txBody>
          <a:bodyPr/>
          <a:lstStyle/>
          <a:p>
            <a:r>
              <a:rPr lang="en-US" dirty="0"/>
              <a:t>There are a variety of commercial and free source code editors available on the market:</a:t>
            </a:r>
          </a:p>
          <a:p>
            <a:pPr lvl="1"/>
            <a:r>
              <a:rPr lang="en-US" dirty="0"/>
              <a:t>Visual Studio Code </a:t>
            </a:r>
            <a:r>
              <a:rPr lang="ru-RU" dirty="0"/>
              <a:t>(</a:t>
            </a:r>
            <a:r>
              <a:rPr lang="en-US" dirty="0"/>
              <a:t>free)</a:t>
            </a:r>
          </a:p>
          <a:p>
            <a:pPr lvl="1"/>
            <a:r>
              <a:rPr lang="en-US" dirty="0"/>
              <a:t>Eclipse </a:t>
            </a:r>
            <a:r>
              <a:rPr lang="ru-RU" dirty="0"/>
              <a:t>(</a:t>
            </a:r>
            <a:r>
              <a:rPr lang="en-US" dirty="0"/>
              <a:t>free)</a:t>
            </a:r>
          </a:p>
          <a:p>
            <a:pPr lvl="1"/>
            <a:r>
              <a:rPr lang="en-US" dirty="0"/>
              <a:t>Microsoft Visual Studio (partially free)</a:t>
            </a:r>
          </a:p>
          <a:p>
            <a:pPr lvl="1"/>
            <a:r>
              <a:rPr lang="en-US" dirty="0"/>
              <a:t>Microsoft Visual Studio Community (free)</a:t>
            </a:r>
          </a:p>
          <a:p>
            <a:pPr lvl="1"/>
            <a:r>
              <a:rPr lang="en-US" dirty="0" err="1"/>
              <a:t>Intellij</a:t>
            </a:r>
            <a:r>
              <a:rPr lang="en-US" dirty="0"/>
              <a:t> (commercial)</a:t>
            </a:r>
          </a:p>
          <a:p>
            <a:pPr lvl="1"/>
            <a:r>
              <a:rPr lang="en-US" dirty="0" err="1"/>
              <a:t>Replit</a:t>
            </a:r>
            <a:r>
              <a:rPr lang="en-US" dirty="0"/>
              <a:t> (web-based, subscription)</a:t>
            </a:r>
          </a:p>
          <a:p>
            <a:r>
              <a:rPr lang="en-US" dirty="0"/>
              <a:t>Most Code Editors can support different programming languages subject to their settings. However, some are language specific.</a:t>
            </a:r>
          </a:p>
        </p:txBody>
      </p:sp>
    </p:spTree>
    <p:extLst>
      <p:ext uri="{BB962C8B-B14F-4D97-AF65-F5344CB8AC3E}">
        <p14:creationId xmlns:p14="http://schemas.microsoft.com/office/powerpoint/2010/main" val="3507104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E5BD6-5DFC-BC9E-484F-85C96563D948}"/>
              </a:ext>
            </a:extLst>
          </p:cNvPr>
          <p:cNvSpPr>
            <a:spLocks noGrp="1"/>
          </p:cNvSpPr>
          <p:nvPr>
            <p:ph type="title"/>
          </p:nvPr>
        </p:nvSpPr>
        <p:spPr>
          <a:xfrm>
            <a:off x="1600200" y="285750"/>
            <a:ext cx="6516682" cy="490538"/>
          </a:xfrm>
        </p:spPr>
        <p:txBody>
          <a:bodyPr/>
          <a:lstStyle/>
          <a:p>
            <a:r>
              <a:rPr lang="en-US" dirty="0"/>
              <a:t>Hello World Program Source Code</a:t>
            </a:r>
          </a:p>
        </p:txBody>
      </p:sp>
      <p:sp>
        <p:nvSpPr>
          <p:cNvPr id="3" name="Content Placeholder 2">
            <a:extLst>
              <a:ext uri="{FF2B5EF4-FFF2-40B4-BE49-F238E27FC236}">
                <a16:creationId xmlns:a16="http://schemas.microsoft.com/office/drawing/2014/main" id="{4F0E8FE2-0C81-8EC5-8684-63EF11E7184C}"/>
              </a:ext>
            </a:extLst>
          </p:cNvPr>
          <p:cNvSpPr>
            <a:spLocks noGrp="1"/>
          </p:cNvSpPr>
          <p:nvPr>
            <p:ph idx="1"/>
          </p:nvPr>
        </p:nvSpPr>
        <p:spPr>
          <a:xfrm>
            <a:off x="1219200" y="1809750"/>
            <a:ext cx="7185023" cy="2743200"/>
          </a:xfrm>
        </p:spPr>
        <p:txBody>
          <a:bodyPr/>
          <a:lstStyle/>
          <a:p>
            <a:pPr marL="0" indent="0">
              <a:spcBef>
                <a:spcPts val="0"/>
              </a:spcBef>
              <a:buNone/>
            </a:pPr>
            <a:r>
              <a:rPr lang="en-US" dirty="0"/>
              <a:t>// Hello world! </a:t>
            </a:r>
          </a:p>
          <a:p>
            <a:pPr marL="0" indent="0">
              <a:spcBef>
                <a:spcPts val="0"/>
              </a:spcBef>
              <a:buNone/>
            </a:pPr>
            <a:r>
              <a:rPr lang="en-US" dirty="0"/>
              <a:t>public class Hello {</a:t>
            </a:r>
          </a:p>
          <a:p>
            <a:pPr marL="0" indent="0">
              <a:spcBef>
                <a:spcPts val="0"/>
              </a:spcBef>
              <a:buNone/>
            </a:pPr>
            <a:r>
              <a:rPr lang="en-US" dirty="0"/>
              <a:t>    public static void main( String[] </a:t>
            </a:r>
            <a:r>
              <a:rPr lang="en-US" dirty="0" err="1"/>
              <a:t>args</a:t>
            </a:r>
            <a:r>
              <a:rPr lang="en-US" dirty="0"/>
              <a:t> ) {</a:t>
            </a:r>
          </a:p>
          <a:p>
            <a:pPr marL="0" indent="0">
              <a:spcBef>
                <a:spcPts val="0"/>
              </a:spcBef>
              <a:buNone/>
            </a:pPr>
            <a:r>
              <a:rPr lang="en-US" dirty="0"/>
              <a:t>        </a:t>
            </a:r>
            <a:r>
              <a:rPr lang="en-US" dirty="0" err="1"/>
              <a:t>System.out.println</a:t>
            </a:r>
            <a:r>
              <a:rPr lang="en-US" dirty="0"/>
              <a:t>( "Hello World!" );</a:t>
            </a:r>
          </a:p>
          <a:p>
            <a:pPr marL="0" indent="0">
              <a:spcBef>
                <a:spcPts val="0"/>
              </a:spcBef>
              <a:buNone/>
            </a:pPr>
            <a:r>
              <a:rPr lang="en-US" dirty="0"/>
              <a:t>    }</a:t>
            </a:r>
          </a:p>
          <a:p>
            <a:pPr marL="0" indent="0">
              <a:spcBef>
                <a:spcPts val="0"/>
              </a:spcBef>
              <a:buNone/>
            </a:pPr>
            <a:r>
              <a:rPr lang="en-US" dirty="0"/>
              <a:t>}</a:t>
            </a:r>
          </a:p>
          <a:p>
            <a:endParaRPr lang="en-US" dirty="0"/>
          </a:p>
        </p:txBody>
      </p:sp>
    </p:spTree>
    <p:extLst>
      <p:ext uri="{BB962C8B-B14F-4D97-AF65-F5344CB8AC3E}">
        <p14:creationId xmlns:p14="http://schemas.microsoft.com/office/powerpoint/2010/main" val="3934374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E5BD6-5DFC-BC9E-484F-85C96563D948}"/>
              </a:ext>
            </a:extLst>
          </p:cNvPr>
          <p:cNvSpPr>
            <a:spLocks noGrp="1"/>
          </p:cNvSpPr>
          <p:nvPr>
            <p:ph type="title"/>
          </p:nvPr>
        </p:nvSpPr>
        <p:spPr>
          <a:xfrm>
            <a:off x="1600200" y="285750"/>
            <a:ext cx="6516682" cy="490538"/>
          </a:xfrm>
        </p:spPr>
        <p:txBody>
          <a:bodyPr/>
          <a:lstStyle/>
          <a:p>
            <a:r>
              <a:rPr lang="en-US" dirty="0"/>
              <a:t>Hello World Program Source Code</a:t>
            </a:r>
          </a:p>
        </p:txBody>
      </p:sp>
      <p:sp>
        <p:nvSpPr>
          <p:cNvPr id="3" name="Content Placeholder 2">
            <a:extLst>
              <a:ext uri="{FF2B5EF4-FFF2-40B4-BE49-F238E27FC236}">
                <a16:creationId xmlns:a16="http://schemas.microsoft.com/office/drawing/2014/main" id="{4F0E8FE2-0C81-8EC5-8684-63EF11E7184C}"/>
              </a:ext>
            </a:extLst>
          </p:cNvPr>
          <p:cNvSpPr>
            <a:spLocks noGrp="1"/>
          </p:cNvSpPr>
          <p:nvPr>
            <p:ph idx="1"/>
          </p:nvPr>
        </p:nvSpPr>
        <p:spPr>
          <a:xfrm>
            <a:off x="1219200" y="1809750"/>
            <a:ext cx="7185023" cy="2743200"/>
          </a:xfrm>
        </p:spPr>
        <p:txBody>
          <a:bodyPr/>
          <a:lstStyle/>
          <a:p>
            <a:pPr marL="0" indent="0">
              <a:spcBef>
                <a:spcPts val="0"/>
              </a:spcBef>
              <a:buNone/>
            </a:pPr>
            <a:r>
              <a:rPr lang="en-US" dirty="0"/>
              <a:t>// Hello world! </a:t>
            </a:r>
          </a:p>
          <a:p>
            <a:pPr marL="0" indent="0">
              <a:spcBef>
                <a:spcPts val="0"/>
              </a:spcBef>
              <a:buNone/>
            </a:pPr>
            <a:r>
              <a:rPr lang="en-US" dirty="0"/>
              <a:t>public class Hello {</a:t>
            </a:r>
          </a:p>
          <a:p>
            <a:pPr marL="0" indent="0">
              <a:spcBef>
                <a:spcPts val="0"/>
              </a:spcBef>
              <a:buNone/>
            </a:pPr>
            <a:r>
              <a:rPr lang="en-US" dirty="0"/>
              <a:t>    public static void main( String[] </a:t>
            </a:r>
            <a:r>
              <a:rPr lang="en-US" dirty="0" err="1"/>
              <a:t>args</a:t>
            </a:r>
            <a:r>
              <a:rPr lang="en-US" dirty="0"/>
              <a:t> ) {</a:t>
            </a:r>
          </a:p>
          <a:p>
            <a:pPr marL="0" indent="0">
              <a:spcBef>
                <a:spcPts val="0"/>
              </a:spcBef>
              <a:buNone/>
            </a:pPr>
            <a:r>
              <a:rPr lang="en-US" dirty="0"/>
              <a:t>        </a:t>
            </a:r>
            <a:r>
              <a:rPr lang="en-US" dirty="0" err="1"/>
              <a:t>System.out.println</a:t>
            </a:r>
            <a:r>
              <a:rPr lang="en-US" dirty="0"/>
              <a:t>( "Hello World!" );</a:t>
            </a:r>
          </a:p>
          <a:p>
            <a:pPr marL="0" indent="0">
              <a:spcBef>
                <a:spcPts val="0"/>
              </a:spcBef>
              <a:buNone/>
            </a:pPr>
            <a:r>
              <a:rPr lang="en-US" dirty="0"/>
              <a:t>    }</a:t>
            </a:r>
          </a:p>
          <a:p>
            <a:pPr marL="0" indent="0">
              <a:spcBef>
                <a:spcPts val="0"/>
              </a:spcBef>
              <a:buNone/>
            </a:pPr>
            <a:r>
              <a:rPr lang="en-US" dirty="0"/>
              <a:t>}</a:t>
            </a:r>
          </a:p>
          <a:p>
            <a:endParaRPr lang="en-US" dirty="0"/>
          </a:p>
        </p:txBody>
      </p:sp>
      <p:grpSp>
        <p:nvGrpSpPr>
          <p:cNvPr id="12" name="Group 11">
            <a:extLst>
              <a:ext uri="{FF2B5EF4-FFF2-40B4-BE49-F238E27FC236}">
                <a16:creationId xmlns:a16="http://schemas.microsoft.com/office/drawing/2014/main" id="{DC152B16-CAE2-4C50-0B1D-990AA5B0E683}"/>
              </a:ext>
            </a:extLst>
          </p:cNvPr>
          <p:cNvGrpSpPr/>
          <p:nvPr/>
        </p:nvGrpSpPr>
        <p:grpSpPr>
          <a:xfrm>
            <a:off x="1676400" y="1300364"/>
            <a:ext cx="6833393" cy="1971697"/>
            <a:chOff x="1919287" y="1978707"/>
            <a:chExt cx="6833393" cy="1971697"/>
          </a:xfrm>
        </p:grpSpPr>
        <p:cxnSp>
          <p:nvCxnSpPr>
            <p:cNvPr id="4" name="Straight Arrow Connector 3">
              <a:extLst>
                <a:ext uri="{FF2B5EF4-FFF2-40B4-BE49-F238E27FC236}">
                  <a16:creationId xmlns:a16="http://schemas.microsoft.com/office/drawing/2014/main" id="{126A4B21-8A82-4279-876E-EECFD3543D55}"/>
                </a:ext>
              </a:extLst>
            </p:cNvPr>
            <p:cNvCxnSpPr>
              <a:cxnSpLocks/>
              <a:endCxn id="5" idx="6"/>
            </p:cNvCxnSpPr>
            <p:nvPr/>
          </p:nvCxnSpPr>
          <p:spPr bwMode="auto">
            <a:xfrm flipH="1">
              <a:off x="6567487" y="3154419"/>
              <a:ext cx="457200" cy="491185"/>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
          <p:nvSpPr>
            <p:cNvPr id="5" name="Oval 4">
              <a:extLst>
                <a:ext uri="{FF2B5EF4-FFF2-40B4-BE49-F238E27FC236}">
                  <a16:creationId xmlns:a16="http://schemas.microsoft.com/office/drawing/2014/main" id="{5C88EA67-CABD-91F7-43B1-C04F78D3EFCA}"/>
                </a:ext>
              </a:extLst>
            </p:cNvPr>
            <p:cNvSpPr/>
            <p:nvPr/>
          </p:nvSpPr>
          <p:spPr bwMode="auto">
            <a:xfrm>
              <a:off x="1919287" y="3340804"/>
              <a:ext cx="4648200" cy="609600"/>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1" name="TextBox 10">
              <a:extLst>
                <a:ext uri="{FF2B5EF4-FFF2-40B4-BE49-F238E27FC236}">
                  <a16:creationId xmlns:a16="http://schemas.microsoft.com/office/drawing/2014/main" id="{8ED3A7B8-F200-F815-BE50-2C30F43D6368}"/>
                </a:ext>
              </a:extLst>
            </p:cNvPr>
            <p:cNvSpPr txBox="1"/>
            <p:nvPr/>
          </p:nvSpPr>
          <p:spPr>
            <a:xfrm>
              <a:off x="6619080" y="1978707"/>
              <a:ext cx="2133600" cy="1200329"/>
            </a:xfrm>
            <a:prstGeom prst="rect">
              <a:avLst/>
            </a:prstGeom>
            <a:noFill/>
            <a:ln w="38100">
              <a:solidFill>
                <a:srgbClr val="FF0000"/>
              </a:solidFill>
            </a:ln>
          </p:spPr>
          <p:txBody>
            <a:bodyPr wrap="square" rtlCol="0">
              <a:spAutoFit/>
            </a:bodyPr>
            <a:lstStyle/>
            <a:p>
              <a:r>
                <a:rPr lang="en-US" dirty="0">
                  <a:solidFill>
                    <a:srgbClr val="FF0000"/>
                  </a:solidFill>
                </a:rPr>
                <a:t>This is the major program statement of your first program</a:t>
              </a:r>
            </a:p>
          </p:txBody>
        </p:sp>
      </p:grpSp>
    </p:spTree>
    <p:extLst>
      <p:ext uri="{BB962C8B-B14F-4D97-AF65-F5344CB8AC3E}">
        <p14:creationId xmlns:p14="http://schemas.microsoft.com/office/powerpoint/2010/main" val="235055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AC1E5B-0BA6-01CC-1FE5-0232DD51DD0A}"/>
              </a:ext>
            </a:extLst>
          </p:cNvPr>
          <p:cNvSpPr txBox="1"/>
          <p:nvPr/>
        </p:nvSpPr>
        <p:spPr>
          <a:xfrm rot="20891098">
            <a:off x="333603" y="764696"/>
            <a:ext cx="7593653" cy="1200329"/>
          </a:xfrm>
          <a:prstGeom prst="rect">
            <a:avLst/>
          </a:prstGeom>
          <a:noFill/>
        </p:spPr>
        <p:txBody>
          <a:bodyPr wrap="square" rtlCol="0">
            <a:spAutoFit/>
          </a:bodyPr>
          <a:lstStyle/>
          <a:p>
            <a:r>
              <a:rPr lang="en-US" sz="3600" dirty="0">
                <a:solidFill>
                  <a:srgbClr val="333399"/>
                </a:solidFill>
              </a:rPr>
              <a:t>Setting GitHub - your Version Control and Repository System</a:t>
            </a:r>
          </a:p>
        </p:txBody>
      </p:sp>
      <p:grpSp>
        <p:nvGrpSpPr>
          <p:cNvPr id="6" name="Group 5">
            <a:extLst>
              <a:ext uri="{FF2B5EF4-FFF2-40B4-BE49-F238E27FC236}">
                <a16:creationId xmlns:a16="http://schemas.microsoft.com/office/drawing/2014/main" id="{B43DCE37-F773-E3CF-B752-2D1DFBF1F400}"/>
              </a:ext>
            </a:extLst>
          </p:cNvPr>
          <p:cNvGrpSpPr/>
          <p:nvPr/>
        </p:nvGrpSpPr>
        <p:grpSpPr>
          <a:xfrm>
            <a:off x="1981200" y="1962150"/>
            <a:ext cx="6592008" cy="2675243"/>
            <a:chOff x="836784" y="1491920"/>
            <a:chExt cx="8154816" cy="2832431"/>
          </a:xfrm>
        </p:grpSpPr>
        <p:sp>
          <p:nvSpPr>
            <p:cNvPr id="7" name="Rectangle 6">
              <a:extLst>
                <a:ext uri="{FF2B5EF4-FFF2-40B4-BE49-F238E27FC236}">
                  <a16:creationId xmlns:a16="http://schemas.microsoft.com/office/drawing/2014/main" id="{820A9721-1323-2AF8-76A1-BD8E743ADE9C}"/>
                </a:ext>
              </a:extLst>
            </p:cNvPr>
            <p:cNvSpPr/>
            <p:nvPr/>
          </p:nvSpPr>
          <p:spPr bwMode="auto">
            <a:xfrm>
              <a:off x="836784" y="2125751"/>
              <a:ext cx="4848568" cy="2198600"/>
            </a:xfrm>
            <a:prstGeom prst="rect">
              <a:avLst/>
            </a:prstGeom>
            <a:solidFill>
              <a:srgbClr val="CFC215"/>
            </a:solidFill>
            <a:ln w="254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a:ln>
                  <a:noFill/>
                </a:ln>
                <a:solidFill>
                  <a:schemeClr val="tx1"/>
                </a:solidFill>
                <a:effectLst/>
                <a:latin typeface="Tahoma" pitchFamily="34" charset="0"/>
              </a:endParaRPr>
            </a:p>
          </p:txBody>
        </p:sp>
        <p:cxnSp>
          <p:nvCxnSpPr>
            <p:cNvPr id="8" name="Straight Connector 7">
              <a:extLst>
                <a:ext uri="{FF2B5EF4-FFF2-40B4-BE49-F238E27FC236}">
                  <a16:creationId xmlns:a16="http://schemas.microsoft.com/office/drawing/2014/main" id="{1B21F4D2-185A-4123-2012-943F4D4D65BE}"/>
                </a:ext>
              </a:extLst>
            </p:cNvPr>
            <p:cNvCxnSpPr>
              <a:cxnSpLocks/>
            </p:cNvCxnSpPr>
            <p:nvPr/>
          </p:nvCxnSpPr>
          <p:spPr bwMode="auto">
            <a:xfrm flipH="1">
              <a:off x="3302801" y="2969365"/>
              <a:ext cx="440143" cy="482478"/>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cxnSp>
          <p:nvCxnSpPr>
            <p:cNvPr id="9" name="Straight Connector 8">
              <a:extLst>
                <a:ext uri="{FF2B5EF4-FFF2-40B4-BE49-F238E27FC236}">
                  <a16:creationId xmlns:a16="http://schemas.microsoft.com/office/drawing/2014/main" id="{C868A829-81BE-EAEA-6CB7-0C612D1C2697}"/>
                </a:ext>
              </a:extLst>
            </p:cNvPr>
            <p:cNvCxnSpPr>
              <a:cxnSpLocks/>
            </p:cNvCxnSpPr>
            <p:nvPr/>
          </p:nvCxnSpPr>
          <p:spPr bwMode="auto">
            <a:xfrm>
              <a:off x="1752600" y="2800833"/>
              <a:ext cx="597317" cy="80997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
          <p:nvSpPr>
            <p:cNvPr id="10" name="Rectangle 9">
              <a:extLst>
                <a:ext uri="{FF2B5EF4-FFF2-40B4-BE49-F238E27FC236}">
                  <a16:creationId xmlns:a16="http://schemas.microsoft.com/office/drawing/2014/main" id="{EF8CE791-80CF-4334-EA21-6E0E36B274B1}"/>
                </a:ext>
              </a:extLst>
            </p:cNvPr>
            <p:cNvSpPr/>
            <p:nvPr/>
          </p:nvSpPr>
          <p:spPr bwMode="auto">
            <a:xfrm>
              <a:off x="2426383" y="2212092"/>
              <a:ext cx="3165465" cy="790235"/>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Code editor </a:t>
              </a:r>
              <a:br>
                <a:rPr kumimoji="0" lang="en-US" b="0" i="0" u="none" strike="noStrike" cap="none" normalizeH="0" baseline="0" dirty="0">
                  <a:ln>
                    <a:noFill/>
                  </a:ln>
                  <a:solidFill>
                    <a:schemeClr val="tx1"/>
                  </a:solidFill>
                  <a:effectLst/>
                  <a:latin typeface="Tahoma" pitchFamily="34" charset="0"/>
                </a:rPr>
              </a:br>
              <a:r>
                <a:rPr kumimoji="0" lang="en-US" b="0" i="0" u="none" strike="noStrike" cap="none" normalizeH="0" baseline="0" dirty="0">
                  <a:ln>
                    <a:noFill/>
                  </a:ln>
                  <a:solidFill>
                    <a:schemeClr val="tx1"/>
                  </a:solidFill>
                  <a:effectLst/>
                  <a:latin typeface="Tahoma" pitchFamily="34" charset="0"/>
                </a:rPr>
                <a:t>“Visual Studio Code”</a:t>
              </a:r>
            </a:p>
          </p:txBody>
        </p:sp>
        <p:sp>
          <p:nvSpPr>
            <p:cNvPr id="11" name="Rectangle 10">
              <a:extLst>
                <a:ext uri="{FF2B5EF4-FFF2-40B4-BE49-F238E27FC236}">
                  <a16:creationId xmlns:a16="http://schemas.microsoft.com/office/drawing/2014/main" id="{5501C40D-A4D6-CE14-0ED4-D9D3CAB1CA69}"/>
                </a:ext>
              </a:extLst>
            </p:cNvPr>
            <p:cNvSpPr/>
            <p:nvPr/>
          </p:nvSpPr>
          <p:spPr bwMode="auto">
            <a:xfrm>
              <a:off x="945960" y="2212092"/>
              <a:ext cx="1371247" cy="790235"/>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JDK – Compiler</a:t>
              </a:r>
            </a:p>
          </p:txBody>
        </p:sp>
        <p:cxnSp>
          <p:nvCxnSpPr>
            <p:cNvPr id="12" name="Straight Connector 11">
              <a:extLst>
                <a:ext uri="{FF2B5EF4-FFF2-40B4-BE49-F238E27FC236}">
                  <a16:creationId xmlns:a16="http://schemas.microsoft.com/office/drawing/2014/main" id="{E13B263F-7108-1B9B-7DB9-C807D40A7D97}"/>
                </a:ext>
              </a:extLst>
            </p:cNvPr>
            <p:cNvCxnSpPr>
              <a:cxnSpLocks/>
            </p:cNvCxnSpPr>
            <p:nvPr/>
          </p:nvCxnSpPr>
          <p:spPr bwMode="auto">
            <a:xfrm>
              <a:off x="4493793" y="1589081"/>
              <a:ext cx="0" cy="535858"/>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
          <p:nvSpPr>
            <p:cNvPr id="13" name="Rectangle 12">
              <a:extLst>
                <a:ext uri="{FF2B5EF4-FFF2-40B4-BE49-F238E27FC236}">
                  <a16:creationId xmlns:a16="http://schemas.microsoft.com/office/drawing/2014/main" id="{A21E353C-A684-EE6B-8E60-CB69D5728293}"/>
                </a:ext>
              </a:extLst>
            </p:cNvPr>
            <p:cNvSpPr/>
            <p:nvPr/>
          </p:nvSpPr>
          <p:spPr bwMode="auto">
            <a:xfrm>
              <a:off x="6269064" y="1640120"/>
              <a:ext cx="1479264" cy="455669"/>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GUI Tool</a:t>
              </a:r>
            </a:p>
          </p:txBody>
        </p:sp>
        <p:sp>
          <p:nvSpPr>
            <p:cNvPr id="14" name="Rectangle 13">
              <a:extLst>
                <a:ext uri="{FF2B5EF4-FFF2-40B4-BE49-F238E27FC236}">
                  <a16:creationId xmlns:a16="http://schemas.microsoft.com/office/drawing/2014/main" id="{330E16FD-DFD8-D0A6-C820-4DEDA31CC46F}"/>
                </a:ext>
              </a:extLst>
            </p:cNvPr>
            <p:cNvSpPr/>
            <p:nvPr/>
          </p:nvSpPr>
          <p:spPr bwMode="auto">
            <a:xfrm>
              <a:off x="6331432" y="2351691"/>
              <a:ext cx="1479264" cy="551841"/>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Database</a:t>
              </a:r>
            </a:p>
          </p:txBody>
        </p:sp>
        <p:sp>
          <p:nvSpPr>
            <p:cNvPr id="15" name="Rectangle 14">
              <a:extLst>
                <a:ext uri="{FF2B5EF4-FFF2-40B4-BE49-F238E27FC236}">
                  <a16:creationId xmlns:a16="http://schemas.microsoft.com/office/drawing/2014/main" id="{16FFFAA4-A443-F984-B991-6E6DDA7F01AA}"/>
                </a:ext>
              </a:extLst>
            </p:cNvPr>
            <p:cNvSpPr/>
            <p:nvPr/>
          </p:nvSpPr>
          <p:spPr bwMode="auto">
            <a:xfrm>
              <a:off x="3755790" y="1491920"/>
              <a:ext cx="1476005" cy="500547"/>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OOD Tool</a:t>
              </a:r>
            </a:p>
          </p:txBody>
        </p:sp>
        <p:cxnSp>
          <p:nvCxnSpPr>
            <p:cNvPr id="16" name="Straight Connector 15">
              <a:extLst>
                <a:ext uri="{FF2B5EF4-FFF2-40B4-BE49-F238E27FC236}">
                  <a16:creationId xmlns:a16="http://schemas.microsoft.com/office/drawing/2014/main" id="{9245E41F-32C9-FB38-E91D-87FF56151572}"/>
                </a:ext>
              </a:extLst>
            </p:cNvPr>
            <p:cNvCxnSpPr>
              <a:cxnSpLocks/>
            </p:cNvCxnSpPr>
            <p:nvPr/>
          </p:nvCxnSpPr>
          <p:spPr bwMode="auto">
            <a:xfrm>
              <a:off x="5329276" y="3772063"/>
              <a:ext cx="1093044" cy="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
          <p:nvSpPr>
            <p:cNvPr id="17" name="Rectangle 16">
              <a:extLst>
                <a:ext uri="{FF2B5EF4-FFF2-40B4-BE49-F238E27FC236}">
                  <a16:creationId xmlns:a16="http://schemas.microsoft.com/office/drawing/2014/main" id="{73301C35-0FAB-86B3-C1FD-2377C13DE9E5}"/>
                </a:ext>
              </a:extLst>
            </p:cNvPr>
            <p:cNvSpPr/>
            <p:nvPr/>
          </p:nvSpPr>
          <p:spPr bwMode="auto">
            <a:xfrm>
              <a:off x="6163009" y="3407734"/>
              <a:ext cx="2828591" cy="790235"/>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Source code repository “GitHub”</a:t>
              </a:r>
            </a:p>
          </p:txBody>
        </p:sp>
        <p:cxnSp>
          <p:nvCxnSpPr>
            <p:cNvPr id="18" name="Straight Connector 17">
              <a:extLst>
                <a:ext uri="{FF2B5EF4-FFF2-40B4-BE49-F238E27FC236}">
                  <a16:creationId xmlns:a16="http://schemas.microsoft.com/office/drawing/2014/main" id="{BB4B5407-1E36-F9A2-560D-A048B12768DB}"/>
                </a:ext>
              </a:extLst>
            </p:cNvPr>
            <p:cNvCxnSpPr>
              <a:cxnSpLocks/>
            </p:cNvCxnSpPr>
            <p:nvPr/>
          </p:nvCxnSpPr>
          <p:spPr bwMode="auto">
            <a:xfrm>
              <a:off x="5600992" y="2607210"/>
              <a:ext cx="739584" cy="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cxnSp>
          <p:nvCxnSpPr>
            <p:cNvPr id="19" name="Straight Connector 18">
              <a:extLst>
                <a:ext uri="{FF2B5EF4-FFF2-40B4-BE49-F238E27FC236}">
                  <a16:creationId xmlns:a16="http://schemas.microsoft.com/office/drawing/2014/main" id="{BB4D800F-89F3-8D15-1F85-1A8BC3D9A73B}"/>
                </a:ext>
              </a:extLst>
            </p:cNvPr>
            <p:cNvCxnSpPr>
              <a:cxnSpLocks/>
            </p:cNvCxnSpPr>
            <p:nvPr/>
          </p:nvCxnSpPr>
          <p:spPr bwMode="auto">
            <a:xfrm flipH="1">
              <a:off x="4897736" y="3002327"/>
              <a:ext cx="9144" cy="641438"/>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cxnSp>
          <p:nvCxnSpPr>
            <p:cNvPr id="20" name="Straight Connector 19">
              <a:extLst>
                <a:ext uri="{FF2B5EF4-FFF2-40B4-BE49-F238E27FC236}">
                  <a16:creationId xmlns:a16="http://schemas.microsoft.com/office/drawing/2014/main" id="{0E4CA101-CAF2-2040-4CA8-524E1BDFB7CE}"/>
                </a:ext>
              </a:extLst>
            </p:cNvPr>
            <p:cNvCxnSpPr>
              <a:cxnSpLocks/>
              <a:stCxn id="10" idx="3"/>
            </p:cNvCxnSpPr>
            <p:nvPr/>
          </p:nvCxnSpPr>
          <p:spPr bwMode="auto">
            <a:xfrm flipV="1">
              <a:off x="5591848" y="1837993"/>
              <a:ext cx="664368" cy="769217"/>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
          <p:nvSpPr>
            <p:cNvPr id="21" name="Rectangle 20">
              <a:extLst>
                <a:ext uri="{FF2B5EF4-FFF2-40B4-BE49-F238E27FC236}">
                  <a16:creationId xmlns:a16="http://schemas.microsoft.com/office/drawing/2014/main" id="{F69136F6-9D4D-B4F3-02AD-FCF11871E590}"/>
                </a:ext>
              </a:extLst>
            </p:cNvPr>
            <p:cNvSpPr/>
            <p:nvPr/>
          </p:nvSpPr>
          <p:spPr bwMode="auto">
            <a:xfrm>
              <a:off x="1564164" y="3418126"/>
              <a:ext cx="2391662" cy="769214"/>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Java support for code Editor</a:t>
              </a:r>
            </a:p>
          </p:txBody>
        </p:sp>
        <p:sp>
          <p:nvSpPr>
            <p:cNvPr id="22" name="Rectangle 21">
              <a:extLst>
                <a:ext uri="{FF2B5EF4-FFF2-40B4-BE49-F238E27FC236}">
                  <a16:creationId xmlns:a16="http://schemas.microsoft.com/office/drawing/2014/main" id="{6A691AF0-D4BC-7467-5B74-843BE292C34F}"/>
                </a:ext>
              </a:extLst>
            </p:cNvPr>
            <p:cNvSpPr/>
            <p:nvPr/>
          </p:nvSpPr>
          <p:spPr bwMode="auto">
            <a:xfrm>
              <a:off x="4220601" y="3407953"/>
              <a:ext cx="1352080" cy="769217"/>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Source code</a:t>
              </a:r>
            </a:p>
          </p:txBody>
        </p:sp>
      </p:grpSp>
      <p:sp>
        <p:nvSpPr>
          <p:cNvPr id="23" name="Oval 22">
            <a:extLst>
              <a:ext uri="{FF2B5EF4-FFF2-40B4-BE49-F238E27FC236}">
                <a16:creationId xmlns:a16="http://schemas.microsoft.com/office/drawing/2014/main" id="{8F8CC4D3-0BCC-B228-FA13-859F6DDD649C}"/>
              </a:ext>
            </a:extLst>
          </p:cNvPr>
          <p:cNvSpPr/>
          <p:nvPr/>
        </p:nvSpPr>
        <p:spPr bwMode="auto">
          <a:xfrm>
            <a:off x="6023531" y="3492209"/>
            <a:ext cx="3014899" cy="1247091"/>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2360642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B74E-CFAD-D2E7-54BA-E1632A4E4536}"/>
              </a:ext>
            </a:extLst>
          </p:cNvPr>
          <p:cNvSpPr>
            <a:spLocks noGrp="1"/>
          </p:cNvSpPr>
          <p:nvPr>
            <p:ph type="title"/>
          </p:nvPr>
        </p:nvSpPr>
        <p:spPr/>
        <p:txBody>
          <a:bodyPr/>
          <a:lstStyle/>
          <a:p>
            <a:r>
              <a:rPr lang="en-US" dirty="0"/>
              <a:t>Installing GitHub – a Version Control</a:t>
            </a:r>
          </a:p>
        </p:txBody>
      </p:sp>
      <p:sp>
        <p:nvSpPr>
          <p:cNvPr id="3" name="Content Placeholder 2">
            <a:extLst>
              <a:ext uri="{FF2B5EF4-FFF2-40B4-BE49-F238E27FC236}">
                <a16:creationId xmlns:a16="http://schemas.microsoft.com/office/drawing/2014/main" id="{ECE6737F-E4C8-4637-5988-A0B8954CBD9F}"/>
              </a:ext>
            </a:extLst>
          </p:cNvPr>
          <p:cNvSpPr>
            <a:spLocks noGrp="1"/>
          </p:cNvSpPr>
          <p:nvPr>
            <p:ph sz="half" idx="1"/>
          </p:nvPr>
        </p:nvSpPr>
        <p:spPr>
          <a:xfrm>
            <a:off x="609601" y="776288"/>
            <a:ext cx="5486400" cy="1324535"/>
          </a:xfrm>
        </p:spPr>
        <p:txBody>
          <a:bodyPr/>
          <a:lstStyle/>
          <a:p>
            <a:r>
              <a:rPr lang="en-US" dirty="0"/>
              <a:t>Git is a popular fee of charge version control system.</a:t>
            </a:r>
          </a:p>
          <a:p>
            <a:r>
              <a:rPr lang="en-US" dirty="0"/>
              <a:t>GitHub is its cloud-based code hosting platform for version control, repository, and collaboration. </a:t>
            </a:r>
          </a:p>
          <a:p>
            <a:pPr lvl="1"/>
            <a:r>
              <a:rPr lang="en-US" dirty="0"/>
              <a:t>It lets you and others work together on projects from anywhere.</a:t>
            </a:r>
          </a:p>
          <a:p>
            <a:endParaRPr lang="en-US" dirty="0"/>
          </a:p>
        </p:txBody>
      </p:sp>
      <p:sp>
        <p:nvSpPr>
          <p:cNvPr id="5" name="Content Placeholder 4">
            <a:extLst>
              <a:ext uri="{FF2B5EF4-FFF2-40B4-BE49-F238E27FC236}">
                <a16:creationId xmlns:a16="http://schemas.microsoft.com/office/drawing/2014/main" id="{35569F65-B62F-685D-B75D-10858A181524}"/>
              </a:ext>
            </a:extLst>
          </p:cNvPr>
          <p:cNvSpPr>
            <a:spLocks noGrp="1"/>
          </p:cNvSpPr>
          <p:nvPr>
            <p:ph sz="half" idx="2"/>
          </p:nvPr>
        </p:nvSpPr>
        <p:spPr>
          <a:xfrm>
            <a:off x="609600" y="3042677"/>
            <a:ext cx="8315565" cy="1573706"/>
          </a:xfrm>
        </p:spPr>
        <p:txBody>
          <a:bodyPr/>
          <a:lstStyle/>
          <a:p>
            <a:r>
              <a:rPr lang="en-US" dirty="0"/>
              <a:t>With GitHub, you will be able to:</a:t>
            </a:r>
          </a:p>
          <a:p>
            <a:pPr lvl="1"/>
            <a:r>
              <a:rPr lang="en-US" dirty="0"/>
              <a:t>Create and use a repository</a:t>
            </a:r>
          </a:p>
          <a:p>
            <a:pPr lvl="1"/>
            <a:r>
              <a:rPr lang="en-US" dirty="0"/>
              <a:t>Start and manage a new branch</a:t>
            </a:r>
          </a:p>
          <a:p>
            <a:pPr lvl="1"/>
            <a:r>
              <a:rPr lang="en-US" dirty="0"/>
              <a:t>Make changes to a file and push them to GitHub as commits</a:t>
            </a:r>
          </a:p>
          <a:p>
            <a:pPr lvl="1"/>
            <a:r>
              <a:rPr lang="en-US" dirty="0"/>
              <a:t>Open and merge a pull request</a:t>
            </a:r>
          </a:p>
          <a:p>
            <a:endParaRPr lang="en-US" dirty="0"/>
          </a:p>
        </p:txBody>
      </p:sp>
      <p:pic>
        <p:nvPicPr>
          <p:cNvPr id="4" name="Picture 3" descr="A logo with a cat head&#10;&#10;Description automatically generated">
            <a:extLst>
              <a:ext uri="{FF2B5EF4-FFF2-40B4-BE49-F238E27FC236}">
                <a16:creationId xmlns:a16="http://schemas.microsoft.com/office/drawing/2014/main" id="{01F5A531-F4DC-3168-6D2F-0A807AEA5762}"/>
              </a:ext>
            </a:extLst>
          </p:cNvPr>
          <p:cNvPicPr>
            <a:picLocks noChangeAspect="1"/>
          </p:cNvPicPr>
          <p:nvPr/>
        </p:nvPicPr>
        <p:blipFill rotWithShape="1">
          <a:blip r:embed="rId2">
            <a:extLst>
              <a:ext uri="{28A0092B-C50C-407E-A947-70E740481C1C}">
                <a14:useLocalDpi xmlns:a14="http://schemas.microsoft.com/office/drawing/2010/main" val="0"/>
              </a:ext>
            </a:extLst>
          </a:blip>
          <a:srcRect t="31250" b="29277"/>
          <a:stretch/>
        </p:blipFill>
        <p:spPr>
          <a:xfrm>
            <a:off x="5943600" y="971550"/>
            <a:ext cx="3129280" cy="1235242"/>
          </a:xfrm>
          <a:prstGeom prst="rect">
            <a:avLst/>
          </a:prstGeom>
        </p:spPr>
      </p:pic>
    </p:spTree>
    <p:extLst>
      <p:ext uri="{BB962C8B-B14F-4D97-AF65-F5344CB8AC3E}">
        <p14:creationId xmlns:p14="http://schemas.microsoft.com/office/powerpoint/2010/main" val="778299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0122-96A5-48CB-D639-AADE000D14B5}"/>
              </a:ext>
            </a:extLst>
          </p:cNvPr>
          <p:cNvSpPr>
            <a:spLocks noGrp="1"/>
          </p:cNvSpPr>
          <p:nvPr>
            <p:ph type="title"/>
          </p:nvPr>
        </p:nvSpPr>
        <p:spPr/>
        <p:txBody>
          <a:bodyPr/>
          <a:lstStyle/>
          <a:p>
            <a:r>
              <a:rPr lang="en-US" dirty="0"/>
              <a:t>Creating your GitHub Online Account</a:t>
            </a:r>
          </a:p>
        </p:txBody>
      </p:sp>
      <p:sp>
        <p:nvSpPr>
          <p:cNvPr id="3" name="Content Placeholder 2">
            <a:extLst>
              <a:ext uri="{FF2B5EF4-FFF2-40B4-BE49-F238E27FC236}">
                <a16:creationId xmlns:a16="http://schemas.microsoft.com/office/drawing/2014/main" id="{2AEE6C96-A9D6-D1CE-66CA-515798E469C0}"/>
              </a:ext>
            </a:extLst>
          </p:cNvPr>
          <p:cNvSpPr>
            <a:spLocks noGrp="1"/>
          </p:cNvSpPr>
          <p:nvPr>
            <p:ph idx="1"/>
          </p:nvPr>
        </p:nvSpPr>
        <p:spPr>
          <a:xfrm>
            <a:off x="533400" y="1276350"/>
            <a:ext cx="6934200" cy="3278356"/>
          </a:xfrm>
        </p:spPr>
        <p:txBody>
          <a:bodyPr/>
          <a:lstStyle/>
          <a:p>
            <a:r>
              <a:rPr lang="en-US" dirty="0"/>
              <a:t>GitHub is available online at </a:t>
            </a:r>
            <a:r>
              <a:rPr lang="en-US" dirty="0">
                <a:hlinkClick r:id="rId2"/>
              </a:rPr>
              <a:t>https://github.com</a:t>
            </a:r>
            <a:endParaRPr lang="en-US" dirty="0"/>
          </a:p>
          <a:p>
            <a:r>
              <a:rPr lang="en-US" dirty="0"/>
              <a:t>To create a GitHub account got o </a:t>
            </a:r>
            <a:r>
              <a:rPr lang="en-US" dirty="0">
                <a:hlinkClick r:id="rId3"/>
              </a:rPr>
              <a:t>https://github.com/join</a:t>
            </a:r>
            <a:endParaRPr lang="en-US" dirty="0"/>
          </a:p>
          <a:p>
            <a:pPr lvl="1"/>
            <a:r>
              <a:rPr lang="en-US" dirty="0"/>
              <a:t>Choose your username</a:t>
            </a:r>
          </a:p>
          <a:p>
            <a:pPr lvl="1"/>
            <a:r>
              <a:rPr lang="en-US" dirty="0"/>
              <a:t>Enter your email address</a:t>
            </a:r>
          </a:p>
          <a:p>
            <a:pPr lvl="1"/>
            <a:r>
              <a:rPr lang="en-US" dirty="0"/>
              <a:t>Create your password</a:t>
            </a:r>
          </a:p>
          <a:p>
            <a:endParaRPr lang="en-US" dirty="0"/>
          </a:p>
        </p:txBody>
      </p:sp>
      <p:pic>
        <p:nvPicPr>
          <p:cNvPr id="7" name="Picture 6" descr="A logo with a cat head&#10;&#10;Description automatically generated">
            <a:extLst>
              <a:ext uri="{FF2B5EF4-FFF2-40B4-BE49-F238E27FC236}">
                <a16:creationId xmlns:a16="http://schemas.microsoft.com/office/drawing/2014/main" id="{75D74A8D-FE85-AE09-CA04-BCB869011BED}"/>
              </a:ext>
            </a:extLst>
          </p:cNvPr>
          <p:cNvPicPr>
            <a:picLocks noChangeAspect="1"/>
          </p:cNvPicPr>
          <p:nvPr/>
        </p:nvPicPr>
        <p:blipFill rotWithShape="1">
          <a:blip r:embed="rId4">
            <a:extLst>
              <a:ext uri="{28A0092B-C50C-407E-A947-70E740481C1C}">
                <a14:useLocalDpi xmlns:a14="http://schemas.microsoft.com/office/drawing/2010/main" val="0"/>
              </a:ext>
            </a:extLst>
          </a:blip>
          <a:srcRect t="31250" b="29277"/>
          <a:stretch/>
        </p:blipFill>
        <p:spPr>
          <a:xfrm>
            <a:off x="4953000" y="3259306"/>
            <a:ext cx="3281680" cy="1295400"/>
          </a:xfrm>
          <a:prstGeom prst="rect">
            <a:avLst/>
          </a:prstGeom>
        </p:spPr>
      </p:pic>
    </p:spTree>
    <p:extLst>
      <p:ext uri="{BB962C8B-B14F-4D97-AF65-F5344CB8AC3E}">
        <p14:creationId xmlns:p14="http://schemas.microsoft.com/office/powerpoint/2010/main" val="533727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CE0C9-7A26-E1CE-E707-15B6411C3E66}"/>
              </a:ext>
            </a:extLst>
          </p:cNvPr>
          <p:cNvSpPr>
            <a:spLocks noGrp="1"/>
          </p:cNvSpPr>
          <p:nvPr>
            <p:ph type="title"/>
          </p:nvPr>
        </p:nvSpPr>
        <p:spPr>
          <a:xfrm>
            <a:off x="1981200" y="285750"/>
            <a:ext cx="6135682" cy="490538"/>
          </a:xfrm>
        </p:spPr>
        <p:txBody>
          <a:bodyPr/>
          <a:lstStyle/>
          <a:p>
            <a:r>
              <a:rPr lang="en-US" dirty="0"/>
              <a:t>Creating a Repository (1/2)</a:t>
            </a:r>
          </a:p>
        </p:txBody>
      </p:sp>
      <p:sp>
        <p:nvSpPr>
          <p:cNvPr id="3" name="Content Placeholder 2">
            <a:extLst>
              <a:ext uri="{FF2B5EF4-FFF2-40B4-BE49-F238E27FC236}">
                <a16:creationId xmlns:a16="http://schemas.microsoft.com/office/drawing/2014/main" id="{D67EAFCF-3BA8-4438-6316-7B4E393048F1}"/>
              </a:ext>
            </a:extLst>
          </p:cNvPr>
          <p:cNvSpPr>
            <a:spLocks noGrp="1"/>
          </p:cNvSpPr>
          <p:nvPr>
            <p:ph idx="1"/>
          </p:nvPr>
        </p:nvSpPr>
        <p:spPr>
          <a:xfrm>
            <a:off x="446088" y="843557"/>
            <a:ext cx="8251823" cy="3456385"/>
          </a:xfrm>
        </p:spPr>
        <p:txBody>
          <a:bodyPr/>
          <a:lstStyle/>
          <a:p>
            <a:pPr>
              <a:spcBef>
                <a:spcPts val="0"/>
              </a:spcBef>
            </a:pPr>
            <a:r>
              <a:rPr lang="en-US" dirty="0"/>
              <a:t>A </a:t>
            </a:r>
            <a:r>
              <a:rPr lang="en-US" b="1" i="1" dirty="0"/>
              <a:t>repository</a:t>
            </a:r>
            <a:r>
              <a:rPr lang="en-US" dirty="0"/>
              <a:t> is usually used to organize a single project. </a:t>
            </a:r>
          </a:p>
          <a:p>
            <a:pPr>
              <a:spcBef>
                <a:spcPts val="0"/>
              </a:spcBef>
            </a:pPr>
            <a:r>
              <a:rPr lang="en-US" dirty="0"/>
              <a:t>Repositories can contain folders and files, images, videos, spreadsheets, and data sets -- anything your project needs. </a:t>
            </a:r>
          </a:p>
          <a:p>
            <a:pPr lvl="1">
              <a:spcBef>
                <a:spcPts val="0"/>
              </a:spcBef>
            </a:pPr>
            <a:r>
              <a:rPr lang="en-US" dirty="0"/>
              <a:t>Often, repositories include a README file, a file with information about your project. README files are written in the plain text Markdown language. </a:t>
            </a:r>
          </a:p>
          <a:p>
            <a:pPr lvl="1">
              <a:spcBef>
                <a:spcPts val="0"/>
              </a:spcBef>
            </a:pPr>
            <a:r>
              <a:rPr lang="en-US" dirty="0"/>
              <a:t>You can use this cheat sheet to get started with Markdown syntax. GitHub lets you add a README file at the same time you create your new repository. </a:t>
            </a:r>
          </a:p>
          <a:p>
            <a:pPr lvl="1">
              <a:spcBef>
                <a:spcPts val="0"/>
              </a:spcBef>
            </a:pPr>
            <a:r>
              <a:rPr lang="en-US" dirty="0"/>
              <a:t>GitHub also offers other common options such as a license file, but you do not have to select any of them now.</a:t>
            </a:r>
          </a:p>
          <a:p>
            <a:pPr>
              <a:spcBef>
                <a:spcPts val="0"/>
              </a:spcBef>
            </a:pPr>
            <a:r>
              <a:rPr lang="en-US" dirty="0"/>
              <a:t>Your repository can be a place where you store your source code, ideas, resources, or even share and discuss things with others.</a:t>
            </a:r>
          </a:p>
          <a:p>
            <a:endParaRPr lang="en-US" dirty="0"/>
          </a:p>
        </p:txBody>
      </p:sp>
    </p:spTree>
    <p:extLst>
      <p:ext uri="{BB962C8B-B14F-4D97-AF65-F5344CB8AC3E}">
        <p14:creationId xmlns:p14="http://schemas.microsoft.com/office/powerpoint/2010/main" val="2205398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CE0C9-7A26-E1CE-E707-15B6411C3E66}"/>
              </a:ext>
            </a:extLst>
          </p:cNvPr>
          <p:cNvSpPr>
            <a:spLocks noGrp="1"/>
          </p:cNvSpPr>
          <p:nvPr>
            <p:ph type="title"/>
          </p:nvPr>
        </p:nvSpPr>
        <p:spPr/>
        <p:txBody>
          <a:bodyPr/>
          <a:lstStyle/>
          <a:p>
            <a:r>
              <a:rPr lang="en-US" dirty="0"/>
              <a:t>Creating a Repository (2/2)</a:t>
            </a:r>
          </a:p>
        </p:txBody>
      </p:sp>
      <p:sp>
        <p:nvSpPr>
          <p:cNvPr id="3" name="Content Placeholder 2">
            <a:extLst>
              <a:ext uri="{FF2B5EF4-FFF2-40B4-BE49-F238E27FC236}">
                <a16:creationId xmlns:a16="http://schemas.microsoft.com/office/drawing/2014/main" id="{D67EAFCF-3BA8-4438-6316-7B4E393048F1}"/>
              </a:ext>
            </a:extLst>
          </p:cNvPr>
          <p:cNvSpPr>
            <a:spLocks noGrp="1"/>
          </p:cNvSpPr>
          <p:nvPr>
            <p:ph sz="half" idx="1"/>
          </p:nvPr>
        </p:nvSpPr>
        <p:spPr>
          <a:xfrm>
            <a:off x="278331" y="727903"/>
            <a:ext cx="6655869" cy="314562"/>
          </a:xfrm>
        </p:spPr>
        <p:txBody>
          <a:bodyPr/>
          <a:lstStyle/>
          <a:p>
            <a:pPr>
              <a:spcBef>
                <a:spcPts val="0"/>
              </a:spcBef>
            </a:pPr>
            <a:r>
              <a:rPr lang="en-US" sz="1900" dirty="0"/>
              <a:t>To create a new repository, click on the “+” sign in the upper-right corner of any page and use the drop-down menu and select “New repository”. </a:t>
            </a:r>
          </a:p>
          <a:p>
            <a:pPr>
              <a:spcBef>
                <a:spcPts val="0"/>
              </a:spcBef>
            </a:pPr>
            <a:r>
              <a:rPr lang="en-US" sz="1900" dirty="0"/>
              <a:t>In the "Repository name" box, type the name of your new repository, say, “</a:t>
            </a:r>
            <a:r>
              <a:rPr lang="en-US" sz="1900" dirty="0" err="1"/>
              <a:t>myproject</a:t>
            </a:r>
            <a:r>
              <a:rPr lang="en-US" sz="1900" dirty="0"/>
              <a:t>”.</a:t>
            </a:r>
          </a:p>
          <a:p>
            <a:pPr>
              <a:spcBef>
                <a:spcPts val="0"/>
              </a:spcBef>
            </a:pPr>
            <a:r>
              <a:rPr lang="en-US" sz="1900" dirty="0"/>
              <a:t>In the "Description" box, type a short description.</a:t>
            </a:r>
          </a:p>
          <a:p>
            <a:pPr>
              <a:spcBef>
                <a:spcPts val="0"/>
              </a:spcBef>
            </a:pPr>
            <a:endParaRPr lang="en-US" sz="1900" dirty="0"/>
          </a:p>
          <a:p>
            <a:pPr>
              <a:spcBef>
                <a:spcPts val="0"/>
              </a:spcBef>
            </a:pPr>
            <a:endParaRPr lang="en-US" sz="1900" dirty="0"/>
          </a:p>
          <a:p>
            <a:endParaRPr lang="en-US" dirty="0"/>
          </a:p>
        </p:txBody>
      </p:sp>
      <p:sp>
        <p:nvSpPr>
          <p:cNvPr id="6" name="Content Placeholder 5">
            <a:extLst>
              <a:ext uri="{FF2B5EF4-FFF2-40B4-BE49-F238E27FC236}">
                <a16:creationId xmlns:a16="http://schemas.microsoft.com/office/drawing/2014/main" id="{25C20D26-5452-201B-7803-9E35A161F897}"/>
              </a:ext>
            </a:extLst>
          </p:cNvPr>
          <p:cNvSpPr>
            <a:spLocks noGrp="1"/>
          </p:cNvSpPr>
          <p:nvPr>
            <p:ph sz="half" idx="2"/>
          </p:nvPr>
        </p:nvSpPr>
        <p:spPr>
          <a:xfrm>
            <a:off x="291565" y="2495550"/>
            <a:ext cx="8724159" cy="2303623"/>
          </a:xfrm>
        </p:spPr>
        <p:txBody>
          <a:bodyPr/>
          <a:lstStyle/>
          <a:p>
            <a:pPr>
              <a:spcBef>
                <a:spcPts val="0"/>
              </a:spcBef>
            </a:pPr>
            <a:r>
              <a:rPr lang="en-US" sz="1900"/>
              <a:t>Select whether your repository will be “Public” or “Private”.</a:t>
            </a:r>
          </a:p>
          <a:p>
            <a:pPr lvl="1">
              <a:spcBef>
                <a:spcPts val="0"/>
              </a:spcBef>
            </a:pPr>
            <a:r>
              <a:rPr lang="en-US" sz="1900"/>
              <a:t>Public </a:t>
            </a:r>
            <a:r>
              <a:rPr lang="en-US" sz="1900" dirty="0"/>
              <a:t>repositories are accessible to everyone on the internet. </a:t>
            </a:r>
          </a:p>
          <a:p>
            <a:pPr lvl="1">
              <a:spcBef>
                <a:spcPts val="0"/>
              </a:spcBef>
            </a:pPr>
            <a:r>
              <a:rPr lang="en-US" sz="1900" dirty="0"/>
              <a:t>Private repositories are only accessible to you, people you explicitly share access with, and, for organization repositories, certain organization members. </a:t>
            </a:r>
          </a:p>
          <a:p>
            <a:pPr lvl="1">
              <a:spcBef>
                <a:spcPts val="0"/>
              </a:spcBef>
            </a:pPr>
            <a:r>
              <a:rPr lang="en-US" sz="1900" dirty="0"/>
              <a:t>Internal repositories are accessible to all enterprise members.</a:t>
            </a:r>
          </a:p>
          <a:p>
            <a:pPr>
              <a:spcBef>
                <a:spcPts val="0"/>
              </a:spcBef>
            </a:pPr>
            <a:r>
              <a:rPr lang="en-US" sz="1900" dirty="0"/>
              <a:t>Select “Add a README file”.</a:t>
            </a:r>
          </a:p>
          <a:p>
            <a:pPr>
              <a:spcBef>
                <a:spcPts val="0"/>
              </a:spcBef>
            </a:pPr>
            <a:r>
              <a:rPr lang="en-US" sz="1900" dirty="0"/>
              <a:t>Click “Create repository”.</a:t>
            </a:r>
          </a:p>
          <a:p>
            <a:endParaRPr lang="en-US" dirty="0"/>
          </a:p>
        </p:txBody>
      </p:sp>
      <p:pic>
        <p:nvPicPr>
          <p:cNvPr id="5" name="Picture 4">
            <a:extLst>
              <a:ext uri="{FF2B5EF4-FFF2-40B4-BE49-F238E27FC236}">
                <a16:creationId xmlns:a16="http://schemas.microsoft.com/office/drawing/2014/main" id="{6C7780BB-7756-59BC-3E58-1680968B0ED0}"/>
              </a:ext>
            </a:extLst>
          </p:cNvPr>
          <p:cNvPicPr>
            <a:picLocks noChangeAspect="1"/>
          </p:cNvPicPr>
          <p:nvPr/>
        </p:nvPicPr>
        <p:blipFill>
          <a:blip r:embed="rId2"/>
          <a:stretch>
            <a:fillRect/>
          </a:stretch>
        </p:blipFill>
        <p:spPr>
          <a:xfrm>
            <a:off x="6642798" y="145983"/>
            <a:ext cx="2377408" cy="2362200"/>
          </a:xfrm>
          <a:prstGeom prst="rect">
            <a:avLst/>
          </a:prstGeom>
        </p:spPr>
      </p:pic>
      <p:cxnSp>
        <p:nvCxnSpPr>
          <p:cNvPr id="7" name="Straight Arrow Connector 6">
            <a:extLst>
              <a:ext uri="{FF2B5EF4-FFF2-40B4-BE49-F238E27FC236}">
                <a16:creationId xmlns:a16="http://schemas.microsoft.com/office/drawing/2014/main" id="{0F68561D-30E3-EE1C-E510-A9B93A11F889}"/>
              </a:ext>
            </a:extLst>
          </p:cNvPr>
          <p:cNvCxnSpPr>
            <a:cxnSpLocks/>
          </p:cNvCxnSpPr>
          <p:nvPr/>
        </p:nvCxnSpPr>
        <p:spPr bwMode="auto">
          <a:xfrm flipV="1">
            <a:off x="4495800" y="776288"/>
            <a:ext cx="2362200" cy="726542"/>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Tree>
    <p:extLst>
      <p:ext uri="{BB962C8B-B14F-4D97-AF65-F5344CB8AC3E}">
        <p14:creationId xmlns:p14="http://schemas.microsoft.com/office/powerpoint/2010/main" val="4118967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7E1AD-F9F8-AF86-531A-771485EC6343}"/>
              </a:ext>
            </a:extLst>
          </p:cNvPr>
          <p:cNvSpPr>
            <a:spLocks noGrp="1"/>
          </p:cNvSpPr>
          <p:nvPr>
            <p:ph type="title"/>
          </p:nvPr>
        </p:nvSpPr>
        <p:spPr/>
        <p:txBody>
          <a:bodyPr/>
          <a:lstStyle/>
          <a:p>
            <a:r>
              <a:rPr lang="en-US" dirty="0"/>
              <a:t>Branching (1/2)</a:t>
            </a:r>
          </a:p>
        </p:txBody>
      </p:sp>
      <p:sp>
        <p:nvSpPr>
          <p:cNvPr id="3" name="Content Placeholder 2">
            <a:extLst>
              <a:ext uri="{FF2B5EF4-FFF2-40B4-BE49-F238E27FC236}">
                <a16:creationId xmlns:a16="http://schemas.microsoft.com/office/drawing/2014/main" id="{34341588-224D-320E-7B84-D43C1E02819C}"/>
              </a:ext>
            </a:extLst>
          </p:cNvPr>
          <p:cNvSpPr>
            <a:spLocks noGrp="1"/>
          </p:cNvSpPr>
          <p:nvPr>
            <p:ph sz="half" idx="1"/>
          </p:nvPr>
        </p:nvSpPr>
        <p:spPr>
          <a:xfrm>
            <a:off x="437350" y="909238"/>
            <a:ext cx="8563215" cy="443008"/>
          </a:xfrm>
        </p:spPr>
        <p:txBody>
          <a:bodyPr/>
          <a:lstStyle/>
          <a:p>
            <a:pPr>
              <a:spcBef>
                <a:spcPts val="0"/>
              </a:spcBef>
            </a:pPr>
            <a:r>
              <a:rPr lang="en-US" dirty="0"/>
              <a:t>Branching lets you have different versions of repository at one time.</a:t>
            </a:r>
          </a:p>
          <a:p>
            <a:pPr>
              <a:spcBef>
                <a:spcPts val="0"/>
              </a:spcBef>
            </a:pPr>
            <a:endParaRPr lang="en-US" dirty="0"/>
          </a:p>
          <a:p>
            <a:pPr>
              <a:spcBef>
                <a:spcPts val="0"/>
              </a:spcBef>
            </a:pPr>
            <a:endParaRPr lang="en-US" dirty="0"/>
          </a:p>
          <a:p>
            <a:pPr>
              <a:spcBef>
                <a:spcPts val="0"/>
              </a:spcBef>
            </a:pPr>
            <a:endParaRPr lang="en-US" dirty="0"/>
          </a:p>
          <a:p>
            <a:pPr marL="0" indent="0">
              <a:spcBef>
                <a:spcPts val="0"/>
              </a:spcBef>
              <a:buNone/>
            </a:pPr>
            <a:endParaRPr lang="en-US" dirty="0"/>
          </a:p>
        </p:txBody>
      </p:sp>
      <p:sp>
        <p:nvSpPr>
          <p:cNvPr id="6" name="Content Placeholder 5">
            <a:extLst>
              <a:ext uri="{FF2B5EF4-FFF2-40B4-BE49-F238E27FC236}">
                <a16:creationId xmlns:a16="http://schemas.microsoft.com/office/drawing/2014/main" id="{2C271349-D3BA-84EF-E04D-791B6F5FC2B7}"/>
              </a:ext>
            </a:extLst>
          </p:cNvPr>
          <p:cNvSpPr>
            <a:spLocks noGrp="1"/>
          </p:cNvSpPr>
          <p:nvPr>
            <p:ph sz="half" idx="2"/>
          </p:nvPr>
        </p:nvSpPr>
        <p:spPr>
          <a:xfrm>
            <a:off x="1349605" y="3548087"/>
            <a:ext cx="7435390" cy="1084423"/>
          </a:xfrm>
        </p:spPr>
        <p:txBody>
          <a:bodyPr/>
          <a:lstStyle/>
          <a:p>
            <a:pPr lvl="1"/>
            <a:r>
              <a:rPr lang="en-US" dirty="0"/>
              <a:t>The main branch</a:t>
            </a:r>
          </a:p>
          <a:p>
            <a:pPr lvl="1"/>
            <a:r>
              <a:rPr lang="en-US" dirty="0"/>
              <a:t>A new branch called feature</a:t>
            </a:r>
          </a:p>
          <a:p>
            <a:pPr lvl="1"/>
            <a:r>
              <a:rPr lang="en-US" dirty="0"/>
              <a:t>The journey that feature takes before it merged into main</a:t>
            </a:r>
          </a:p>
        </p:txBody>
      </p:sp>
      <p:pic>
        <p:nvPicPr>
          <p:cNvPr id="5" name="Picture 4">
            <a:extLst>
              <a:ext uri="{FF2B5EF4-FFF2-40B4-BE49-F238E27FC236}">
                <a16:creationId xmlns:a16="http://schemas.microsoft.com/office/drawing/2014/main" id="{EF43FF8A-145E-D80F-413E-9D48EB625A81}"/>
              </a:ext>
            </a:extLst>
          </p:cNvPr>
          <p:cNvPicPr>
            <a:picLocks noChangeAspect="1"/>
          </p:cNvPicPr>
          <p:nvPr/>
        </p:nvPicPr>
        <p:blipFill>
          <a:blip r:embed="rId2"/>
          <a:stretch>
            <a:fillRect/>
          </a:stretch>
        </p:blipFill>
        <p:spPr>
          <a:xfrm>
            <a:off x="228600" y="1352246"/>
            <a:ext cx="6705600" cy="2029108"/>
          </a:xfrm>
          <a:prstGeom prst="rect">
            <a:avLst/>
          </a:prstGeom>
        </p:spPr>
      </p:pic>
      <p:cxnSp>
        <p:nvCxnSpPr>
          <p:cNvPr id="9" name="Straight Arrow Connector 8">
            <a:extLst>
              <a:ext uri="{FF2B5EF4-FFF2-40B4-BE49-F238E27FC236}">
                <a16:creationId xmlns:a16="http://schemas.microsoft.com/office/drawing/2014/main" id="{D69C10A6-7164-814D-71F2-974BD0D10174}"/>
              </a:ext>
            </a:extLst>
          </p:cNvPr>
          <p:cNvCxnSpPr>
            <a:cxnSpLocks/>
          </p:cNvCxnSpPr>
          <p:nvPr/>
        </p:nvCxnSpPr>
        <p:spPr bwMode="auto">
          <a:xfrm flipV="1">
            <a:off x="1997305" y="1733550"/>
            <a:ext cx="1126895" cy="1825873"/>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cxnSp>
        <p:nvCxnSpPr>
          <p:cNvPr id="13" name="Straight Arrow Connector 12">
            <a:extLst>
              <a:ext uri="{FF2B5EF4-FFF2-40B4-BE49-F238E27FC236}">
                <a16:creationId xmlns:a16="http://schemas.microsoft.com/office/drawing/2014/main" id="{25F7E39C-8401-181B-7BD4-B5EC34E13C43}"/>
              </a:ext>
            </a:extLst>
          </p:cNvPr>
          <p:cNvCxnSpPr>
            <a:cxnSpLocks/>
          </p:cNvCxnSpPr>
          <p:nvPr/>
        </p:nvCxnSpPr>
        <p:spPr bwMode="auto">
          <a:xfrm flipH="1" flipV="1">
            <a:off x="3733800" y="2571750"/>
            <a:ext cx="651273" cy="1339299"/>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cxnSp>
        <p:nvCxnSpPr>
          <p:cNvPr id="15" name="Straight Arrow Connector 14">
            <a:extLst>
              <a:ext uri="{FF2B5EF4-FFF2-40B4-BE49-F238E27FC236}">
                <a16:creationId xmlns:a16="http://schemas.microsoft.com/office/drawing/2014/main" id="{A6058B43-7D78-3D78-A557-5D149FB16F8D}"/>
              </a:ext>
            </a:extLst>
          </p:cNvPr>
          <p:cNvCxnSpPr>
            <a:cxnSpLocks/>
          </p:cNvCxnSpPr>
          <p:nvPr/>
        </p:nvCxnSpPr>
        <p:spPr bwMode="auto">
          <a:xfrm flipH="1" flipV="1">
            <a:off x="6324600" y="1958538"/>
            <a:ext cx="152400" cy="2365812"/>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Tree>
    <p:extLst>
      <p:ext uri="{BB962C8B-B14F-4D97-AF65-F5344CB8AC3E}">
        <p14:creationId xmlns:p14="http://schemas.microsoft.com/office/powerpoint/2010/main" val="1793363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7E1AD-F9F8-AF86-531A-771485EC6343}"/>
              </a:ext>
            </a:extLst>
          </p:cNvPr>
          <p:cNvSpPr>
            <a:spLocks noGrp="1"/>
          </p:cNvSpPr>
          <p:nvPr>
            <p:ph type="title"/>
          </p:nvPr>
        </p:nvSpPr>
        <p:spPr/>
        <p:txBody>
          <a:bodyPr/>
          <a:lstStyle/>
          <a:p>
            <a:r>
              <a:rPr lang="en-US" dirty="0"/>
              <a:t>Branching (2/2)</a:t>
            </a:r>
          </a:p>
        </p:txBody>
      </p:sp>
      <p:sp>
        <p:nvSpPr>
          <p:cNvPr id="3" name="Content Placeholder 2">
            <a:extLst>
              <a:ext uri="{FF2B5EF4-FFF2-40B4-BE49-F238E27FC236}">
                <a16:creationId xmlns:a16="http://schemas.microsoft.com/office/drawing/2014/main" id="{34341588-224D-320E-7B84-D43C1E02819C}"/>
              </a:ext>
            </a:extLst>
          </p:cNvPr>
          <p:cNvSpPr>
            <a:spLocks noGrp="1"/>
          </p:cNvSpPr>
          <p:nvPr>
            <p:ph idx="1"/>
          </p:nvPr>
        </p:nvSpPr>
        <p:spPr>
          <a:xfrm>
            <a:off x="565694" y="2462212"/>
            <a:ext cx="8012612" cy="2846785"/>
          </a:xfrm>
        </p:spPr>
        <p:txBody>
          <a:bodyPr/>
          <a:lstStyle/>
          <a:p>
            <a:pPr>
              <a:spcBef>
                <a:spcPts val="0"/>
              </a:spcBef>
            </a:pPr>
            <a:r>
              <a:rPr lang="en-US" dirty="0"/>
              <a:t>By default, your repository has one branch named main that is considered to be the definitive branch. </a:t>
            </a:r>
          </a:p>
          <a:p>
            <a:pPr>
              <a:spcBef>
                <a:spcPts val="0"/>
              </a:spcBef>
            </a:pPr>
            <a:r>
              <a:rPr lang="en-US" dirty="0"/>
              <a:t>You can create additional branches off the main branch in your repository. </a:t>
            </a:r>
          </a:p>
          <a:p>
            <a:pPr>
              <a:spcBef>
                <a:spcPts val="0"/>
              </a:spcBef>
            </a:pPr>
            <a:r>
              <a:rPr lang="en-US" dirty="0"/>
              <a:t>When you create a branch off the main branch, you're making a copy, or snapshot, of main as it was at that point in time. </a:t>
            </a:r>
          </a:p>
          <a:p>
            <a:pPr>
              <a:spcBef>
                <a:spcPts val="0"/>
              </a:spcBef>
            </a:pPr>
            <a:r>
              <a:rPr lang="en-US" dirty="0"/>
              <a:t>If someone else made changes to the main branch while you were working on your branch, you could pull in those updates.</a:t>
            </a:r>
          </a:p>
        </p:txBody>
      </p:sp>
      <p:pic>
        <p:nvPicPr>
          <p:cNvPr id="5" name="Picture 4">
            <a:extLst>
              <a:ext uri="{FF2B5EF4-FFF2-40B4-BE49-F238E27FC236}">
                <a16:creationId xmlns:a16="http://schemas.microsoft.com/office/drawing/2014/main" id="{EF43FF8A-145E-D80F-413E-9D48EB625A81}"/>
              </a:ext>
            </a:extLst>
          </p:cNvPr>
          <p:cNvPicPr>
            <a:picLocks noChangeAspect="1"/>
          </p:cNvPicPr>
          <p:nvPr/>
        </p:nvPicPr>
        <p:blipFill>
          <a:blip r:embed="rId2"/>
          <a:stretch>
            <a:fillRect/>
          </a:stretch>
        </p:blipFill>
        <p:spPr>
          <a:xfrm>
            <a:off x="3296512" y="895350"/>
            <a:ext cx="5553300" cy="1447800"/>
          </a:xfrm>
          <a:prstGeom prst="rect">
            <a:avLst/>
          </a:prstGeom>
        </p:spPr>
      </p:pic>
    </p:spTree>
    <p:extLst>
      <p:ext uri="{BB962C8B-B14F-4D97-AF65-F5344CB8AC3E}">
        <p14:creationId xmlns:p14="http://schemas.microsoft.com/office/powerpoint/2010/main" val="537135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7E1AD-F9F8-AF86-531A-771485EC6343}"/>
              </a:ext>
            </a:extLst>
          </p:cNvPr>
          <p:cNvSpPr>
            <a:spLocks noGrp="1"/>
          </p:cNvSpPr>
          <p:nvPr>
            <p:ph type="title"/>
          </p:nvPr>
        </p:nvSpPr>
        <p:spPr>
          <a:xfrm>
            <a:off x="838200" y="271810"/>
            <a:ext cx="6440482" cy="490538"/>
          </a:xfrm>
        </p:spPr>
        <p:txBody>
          <a:bodyPr/>
          <a:lstStyle/>
          <a:p>
            <a:r>
              <a:rPr lang="en-US" dirty="0"/>
              <a:t>Why is Branching Needed?</a:t>
            </a:r>
          </a:p>
        </p:txBody>
      </p:sp>
      <p:sp>
        <p:nvSpPr>
          <p:cNvPr id="3" name="Content Placeholder 2">
            <a:extLst>
              <a:ext uri="{FF2B5EF4-FFF2-40B4-BE49-F238E27FC236}">
                <a16:creationId xmlns:a16="http://schemas.microsoft.com/office/drawing/2014/main" id="{34341588-224D-320E-7B84-D43C1E02819C}"/>
              </a:ext>
            </a:extLst>
          </p:cNvPr>
          <p:cNvSpPr>
            <a:spLocks noGrp="1"/>
          </p:cNvSpPr>
          <p:nvPr>
            <p:ph idx="1"/>
          </p:nvPr>
        </p:nvSpPr>
        <p:spPr>
          <a:xfrm>
            <a:off x="256670" y="854514"/>
            <a:ext cx="7860212" cy="2237185"/>
          </a:xfrm>
        </p:spPr>
        <p:txBody>
          <a:bodyPr/>
          <a:lstStyle/>
          <a:p>
            <a:pPr>
              <a:spcBef>
                <a:spcPts val="0"/>
              </a:spcBef>
            </a:pPr>
            <a:r>
              <a:rPr lang="en-US" dirty="0"/>
              <a:t>You can use branches to have different versions of a project at one time. </a:t>
            </a:r>
          </a:p>
          <a:p>
            <a:pPr lvl="1">
              <a:spcBef>
                <a:spcPts val="0"/>
              </a:spcBef>
            </a:pPr>
            <a:r>
              <a:rPr lang="en-US" dirty="0"/>
              <a:t>This is helpful when you want to add new features to a project without changing the main source of code. </a:t>
            </a:r>
          </a:p>
          <a:p>
            <a:pPr lvl="1">
              <a:spcBef>
                <a:spcPts val="0"/>
              </a:spcBef>
            </a:pPr>
            <a:r>
              <a:rPr lang="en-US" dirty="0"/>
              <a:t>The work done on different branches will not show up on the main branch until you merge it, which we will cover later in this guide. </a:t>
            </a:r>
          </a:p>
          <a:p>
            <a:pPr lvl="1">
              <a:spcBef>
                <a:spcPts val="0"/>
              </a:spcBef>
            </a:pPr>
            <a:r>
              <a:rPr lang="en-US" dirty="0"/>
              <a:t>You can use branches to experiment and make edits before committing them back to main.</a:t>
            </a:r>
          </a:p>
          <a:p>
            <a:pPr>
              <a:spcBef>
                <a:spcPts val="0"/>
              </a:spcBef>
            </a:pPr>
            <a:r>
              <a:rPr lang="en-US" dirty="0"/>
              <a:t>With GitHub, developers, writers, and designers use branches for keeping bug fixes and feature work separate from our main (production) branch. </a:t>
            </a:r>
          </a:p>
          <a:p>
            <a:pPr>
              <a:spcBef>
                <a:spcPts val="0"/>
              </a:spcBef>
            </a:pPr>
            <a:r>
              <a:rPr lang="en-US" dirty="0"/>
              <a:t>When a change is ready, they merge their branch into main.</a:t>
            </a:r>
          </a:p>
        </p:txBody>
      </p:sp>
      <p:pic>
        <p:nvPicPr>
          <p:cNvPr id="5" name="Picture 4">
            <a:extLst>
              <a:ext uri="{FF2B5EF4-FFF2-40B4-BE49-F238E27FC236}">
                <a16:creationId xmlns:a16="http://schemas.microsoft.com/office/drawing/2014/main" id="{EF43FF8A-145E-D80F-413E-9D48EB625A81}"/>
              </a:ext>
            </a:extLst>
          </p:cNvPr>
          <p:cNvPicPr>
            <a:picLocks noChangeAspect="1"/>
          </p:cNvPicPr>
          <p:nvPr/>
        </p:nvPicPr>
        <p:blipFill>
          <a:blip r:embed="rId2"/>
          <a:stretch>
            <a:fillRect/>
          </a:stretch>
        </p:blipFill>
        <p:spPr>
          <a:xfrm>
            <a:off x="5486400" y="133350"/>
            <a:ext cx="3400930" cy="767459"/>
          </a:xfrm>
          <a:prstGeom prst="rect">
            <a:avLst/>
          </a:prstGeom>
        </p:spPr>
      </p:pic>
    </p:spTree>
    <p:extLst>
      <p:ext uri="{BB962C8B-B14F-4D97-AF65-F5344CB8AC3E}">
        <p14:creationId xmlns:p14="http://schemas.microsoft.com/office/powerpoint/2010/main" val="2632262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7D0B2-1131-D99C-E5D2-D76EE0E5FE75}"/>
              </a:ext>
            </a:extLst>
          </p:cNvPr>
          <p:cNvSpPr>
            <a:spLocks noGrp="1"/>
          </p:cNvSpPr>
          <p:nvPr>
            <p:ph type="title"/>
          </p:nvPr>
        </p:nvSpPr>
        <p:spPr>
          <a:xfrm>
            <a:off x="2667000" y="285750"/>
            <a:ext cx="5449882" cy="490538"/>
          </a:xfrm>
        </p:spPr>
        <p:txBody>
          <a:bodyPr/>
          <a:lstStyle/>
          <a:p>
            <a:r>
              <a:rPr lang="en-US" dirty="0"/>
              <a:t>IDE and JDK  </a:t>
            </a:r>
          </a:p>
        </p:txBody>
      </p:sp>
      <p:sp>
        <p:nvSpPr>
          <p:cNvPr id="3" name="Content Placeholder 2">
            <a:extLst>
              <a:ext uri="{FF2B5EF4-FFF2-40B4-BE49-F238E27FC236}">
                <a16:creationId xmlns:a16="http://schemas.microsoft.com/office/drawing/2014/main" id="{C9BA897A-299D-FF88-9A00-5B2CF4893D60}"/>
              </a:ext>
            </a:extLst>
          </p:cNvPr>
          <p:cNvSpPr>
            <a:spLocks noGrp="1"/>
          </p:cNvSpPr>
          <p:nvPr>
            <p:ph idx="1"/>
          </p:nvPr>
        </p:nvSpPr>
        <p:spPr>
          <a:xfrm>
            <a:off x="230425" y="843557"/>
            <a:ext cx="7389575" cy="3456385"/>
          </a:xfrm>
        </p:spPr>
        <p:txBody>
          <a:bodyPr/>
          <a:lstStyle/>
          <a:p>
            <a:r>
              <a:rPr lang="en-US" dirty="0"/>
              <a:t>Java can be available for runtime and for development purposes:</a:t>
            </a:r>
          </a:p>
          <a:p>
            <a:pPr lvl="1"/>
            <a:r>
              <a:rPr lang="en-US" dirty="0"/>
              <a:t>Runtime for running ready Java programs</a:t>
            </a:r>
          </a:p>
          <a:p>
            <a:pPr lvl="1"/>
            <a:r>
              <a:rPr lang="en-US" dirty="0"/>
              <a:t>Development purpose means creating new or modifying existing Java programs.</a:t>
            </a:r>
          </a:p>
          <a:p>
            <a:r>
              <a:rPr lang="en-US" dirty="0"/>
              <a:t>JDK - Java Developer Kit provides compiler and all basic necessary libraries for Java developers. The JDK is the development platform for building Java applications. </a:t>
            </a:r>
          </a:p>
          <a:p>
            <a:r>
              <a:rPr lang="en-US" dirty="0"/>
              <a:t>IDE - Integrated Development Environment is a software application that provides comprehensive facilities for software development. An IDE normally consists of at least a source-code editor, build automation tools, and a debugger. </a:t>
            </a:r>
          </a:p>
        </p:txBody>
      </p:sp>
      <p:pic>
        <p:nvPicPr>
          <p:cNvPr id="5" name="Graphic 4">
            <a:extLst>
              <a:ext uri="{FF2B5EF4-FFF2-40B4-BE49-F238E27FC236}">
                <a16:creationId xmlns:a16="http://schemas.microsoft.com/office/drawing/2014/main" id="{91CF2074-8F9B-60B9-8036-84DCB2BCB3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9000" y="757238"/>
            <a:ext cx="1593387" cy="2914401"/>
          </a:xfrm>
          <a:prstGeom prst="rect">
            <a:avLst/>
          </a:prstGeom>
        </p:spPr>
      </p:pic>
    </p:spTree>
    <p:extLst>
      <p:ext uri="{BB962C8B-B14F-4D97-AF65-F5344CB8AC3E}">
        <p14:creationId xmlns:p14="http://schemas.microsoft.com/office/powerpoint/2010/main" val="3464178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7E1AD-F9F8-AF86-531A-771485EC6343}"/>
              </a:ext>
            </a:extLst>
          </p:cNvPr>
          <p:cNvSpPr>
            <a:spLocks noGrp="1"/>
          </p:cNvSpPr>
          <p:nvPr>
            <p:ph type="title"/>
          </p:nvPr>
        </p:nvSpPr>
        <p:spPr/>
        <p:txBody>
          <a:bodyPr/>
          <a:lstStyle/>
          <a:p>
            <a:r>
              <a:rPr lang="en-US" dirty="0"/>
              <a:t>Creating a Branch (1/2)</a:t>
            </a:r>
          </a:p>
        </p:txBody>
      </p:sp>
      <p:sp>
        <p:nvSpPr>
          <p:cNvPr id="3" name="Content Placeholder 2">
            <a:extLst>
              <a:ext uri="{FF2B5EF4-FFF2-40B4-BE49-F238E27FC236}">
                <a16:creationId xmlns:a16="http://schemas.microsoft.com/office/drawing/2014/main" id="{34341588-224D-320E-7B84-D43C1E02819C}"/>
              </a:ext>
            </a:extLst>
          </p:cNvPr>
          <p:cNvSpPr>
            <a:spLocks noGrp="1"/>
          </p:cNvSpPr>
          <p:nvPr>
            <p:ph idx="1"/>
          </p:nvPr>
        </p:nvSpPr>
        <p:spPr>
          <a:xfrm>
            <a:off x="1066800" y="1098321"/>
            <a:ext cx="7619998" cy="3456385"/>
          </a:xfrm>
        </p:spPr>
        <p:txBody>
          <a:bodyPr/>
          <a:lstStyle/>
          <a:p>
            <a:pPr marL="457200" indent="-457200">
              <a:spcBef>
                <a:spcPts val="0"/>
              </a:spcBef>
              <a:buClrTx/>
              <a:buSzPct val="100000"/>
              <a:buFont typeface="+mj-lt"/>
              <a:buAutoNum type="arabicPeriod"/>
            </a:pPr>
            <a:r>
              <a:rPr lang="en-US" dirty="0"/>
              <a:t>Click the Code tab of your “</a:t>
            </a:r>
            <a:r>
              <a:rPr lang="en-US" dirty="0" err="1"/>
              <a:t>myproject</a:t>
            </a:r>
            <a:r>
              <a:rPr lang="en-US" dirty="0"/>
              <a:t>” repository.</a:t>
            </a:r>
          </a:p>
          <a:p>
            <a:pPr marL="457200" indent="-457200">
              <a:spcBef>
                <a:spcPts val="0"/>
              </a:spcBef>
              <a:buClrTx/>
              <a:buSzPct val="100000"/>
              <a:buFont typeface="+mj-lt"/>
              <a:buAutoNum type="arabicPeriod"/>
            </a:pPr>
            <a:r>
              <a:rPr lang="en-US" dirty="0"/>
              <a:t>Above the file list, click the dropdown menu that says main. </a:t>
            </a:r>
          </a:p>
          <a:p>
            <a:pPr>
              <a:spcBef>
                <a:spcPts val="0"/>
              </a:spcBef>
            </a:pPr>
            <a:endParaRPr lang="en-US" dirty="0"/>
          </a:p>
          <a:p>
            <a:pPr marL="0" indent="0">
              <a:spcBef>
                <a:spcPts val="0"/>
              </a:spcBef>
              <a:buNone/>
            </a:pPr>
            <a:endParaRPr lang="en-US" dirty="0"/>
          </a:p>
        </p:txBody>
      </p:sp>
      <p:pic>
        <p:nvPicPr>
          <p:cNvPr id="4" name="Picture 3">
            <a:extLst>
              <a:ext uri="{FF2B5EF4-FFF2-40B4-BE49-F238E27FC236}">
                <a16:creationId xmlns:a16="http://schemas.microsoft.com/office/drawing/2014/main" id="{6874CA17-FA5E-5CE2-35B5-D99B946C632C}"/>
              </a:ext>
            </a:extLst>
          </p:cNvPr>
          <p:cNvPicPr>
            <a:picLocks noChangeAspect="1"/>
          </p:cNvPicPr>
          <p:nvPr/>
        </p:nvPicPr>
        <p:blipFill>
          <a:blip r:embed="rId2"/>
          <a:stretch>
            <a:fillRect/>
          </a:stretch>
        </p:blipFill>
        <p:spPr>
          <a:xfrm>
            <a:off x="563447" y="2410420"/>
            <a:ext cx="7868748" cy="1352739"/>
          </a:xfrm>
          <a:prstGeom prst="rect">
            <a:avLst/>
          </a:prstGeom>
        </p:spPr>
      </p:pic>
      <p:cxnSp>
        <p:nvCxnSpPr>
          <p:cNvPr id="9" name="Straight Arrow Connector 8">
            <a:extLst>
              <a:ext uri="{FF2B5EF4-FFF2-40B4-BE49-F238E27FC236}">
                <a16:creationId xmlns:a16="http://schemas.microsoft.com/office/drawing/2014/main" id="{D69C10A6-7164-814D-71F2-974BD0D10174}"/>
              </a:ext>
            </a:extLst>
          </p:cNvPr>
          <p:cNvCxnSpPr>
            <a:cxnSpLocks/>
          </p:cNvCxnSpPr>
          <p:nvPr/>
        </p:nvCxnSpPr>
        <p:spPr bwMode="auto">
          <a:xfrm flipH="1">
            <a:off x="1016605" y="1365334"/>
            <a:ext cx="50195" cy="1587416"/>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cxnSp>
        <p:nvCxnSpPr>
          <p:cNvPr id="13" name="Straight Arrow Connector 12">
            <a:extLst>
              <a:ext uri="{FF2B5EF4-FFF2-40B4-BE49-F238E27FC236}">
                <a16:creationId xmlns:a16="http://schemas.microsoft.com/office/drawing/2014/main" id="{25F7E39C-8401-181B-7BD4-B5EC34E13C43}"/>
              </a:ext>
            </a:extLst>
          </p:cNvPr>
          <p:cNvCxnSpPr>
            <a:cxnSpLocks/>
          </p:cNvCxnSpPr>
          <p:nvPr/>
        </p:nvCxnSpPr>
        <p:spPr bwMode="auto">
          <a:xfrm flipH="1">
            <a:off x="1905000" y="1821374"/>
            <a:ext cx="3398953" cy="1436176"/>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spTree>
    <p:extLst>
      <p:ext uri="{BB962C8B-B14F-4D97-AF65-F5344CB8AC3E}">
        <p14:creationId xmlns:p14="http://schemas.microsoft.com/office/powerpoint/2010/main" val="1605123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7E1AD-F9F8-AF86-531A-771485EC6343}"/>
              </a:ext>
            </a:extLst>
          </p:cNvPr>
          <p:cNvSpPr>
            <a:spLocks noGrp="1"/>
          </p:cNvSpPr>
          <p:nvPr>
            <p:ph type="title"/>
          </p:nvPr>
        </p:nvSpPr>
        <p:spPr/>
        <p:txBody>
          <a:bodyPr/>
          <a:lstStyle/>
          <a:p>
            <a:r>
              <a:rPr lang="en-US" dirty="0"/>
              <a:t>Creating a Branch (2/2)</a:t>
            </a:r>
          </a:p>
        </p:txBody>
      </p:sp>
      <p:sp>
        <p:nvSpPr>
          <p:cNvPr id="3" name="Content Placeholder 2">
            <a:extLst>
              <a:ext uri="{FF2B5EF4-FFF2-40B4-BE49-F238E27FC236}">
                <a16:creationId xmlns:a16="http://schemas.microsoft.com/office/drawing/2014/main" id="{34341588-224D-320E-7B84-D43C1E02819C}"/>
              </a:ext>
            </a:extLst>
          </p:cNvPr>
          <p:cNvSpPr>
            <a:spLocks noGrp="1"/>
          </p:cNvSpPr>
          <p:nvPr>
            <p:ph sz="half" idx="1"/>
          </p:nvPr>
        </p:nvSpPr>
        <p:spPr>
          <a:xfrm>
            <a:off x="428385" y="1114188"/>
            <a:ext cx="4448415" cy="3456385"/>
          </a:xfrm>
        </p:spPr>
        <p:txBody>
          <a:bodyPr/>
          <a:lstStyle/>
          <a:p>
            <a:pPr marL="457200" indent="-457200">
              <a:spcBef>
                <a:spcPts val="0"/>
              </a:spcBef>
              <a:buClrTx/>
              <a:buSzPct val="100000"/>
              <a:buFont typeface="+mj-lt"/>
              <a:buAutoNum type="arabicPeriod" startAt="3"/>
            </a:pPr>
            <a:r>
              <a:rPr lang="en-US" dirty="0"/>
              <a:t>Type a branch name, for example, “</a:t>
            </a:r>
            <a:r>
              <a:rPr lang="en-US" dirty="0" err="1"/>
              <a:t>myproject</a:t>
            </a:r>
            <a:r>
              <a:rPr lang="en-US" dirty="0"/>
              <a:t>-edits”, into the text box.</a:t>
            </a:r>
          </a:p>
          <a:p>
            <a:pPr marL="457200" indent="-457200">
              <a:spcBef>
                <a:spcPts val="0"/>
              </a:spcBef>
              <a:buClrTx/>
              <a:buSzPct val="100000"/>
              <a:buFont typeface="+mj-lt"/>
              <a:buAutoNum type="arabicPeriod" startAt="3"/>
            </a:pPr>
            <a:r>
              <a:rPr lang="en-US" dirty="0"/>
              <a:t>Click “Create branch: </a:t>
            </a:r>
            <a:r>
              <a:rPr lang="en-US" dirty="0" err="1"/>
              <a:t>myproject</a:t>
            </a:r>
            <a:r>
              <a:rPr lang="en-US" dirty="0"/>
              <a:t>-edits from main”.</a:t>
            </a:r>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marL="0" indent="0">
              <a:spcBef>
                <a:spcPts val="0"/>
              </a:spcBef>
              <a:buNone/>
            </a:pPr>
            <a:endParaRPr lang="en-US" dirty="0"/>
          </a:p>
        </p:txBody>
      </p:sp>
      <p:sp>
        <p:nvSpPr>
          <p:cNvPr id="23" name="Content Placeholder 22">
            <a:extLst>
              <a:ext uri="{FF2B5EF4-FFF2-40B4-BE49-F238E27FC236}">
                <a16:creationId xmlns:a16="http://schemas.microsoft.com/office/drawing/2014/main" id="{96D581AD-234A-37DA-BFCD-C6AF981910CE}"/>
              </a:ext>
            </a:extLst>
          </p:cNvPr>
          <p:cNvSpPr>
            <a:spLocks noGrp="1"/>
          </p:cNvSpPr>
          <p:nvPr>
            <p:ph sz="half" idx="2"/>
          </p:nvPr>
        </p:nvSpPr>
        <p:spPr>
          <a:xfrm>
            <a:off x="611745" y="3600764"/>
            <a:ext cx="8134350" cy="1008223"/>
          </a:xfrm>
          <a:solidFill>
            <a:schemeClr val="bg1"/>
          </a:solidFill>
        </p:spPr>
        <p:txBody>
          <a:bodyPr/>
          <a:lstStyle/>
          <a:p>
            <a:pPr marL="0" indent="0">
              <a:spcBef>
                <a:spcPts val="0"/>
              </a:spcBef>
              <a:buNone/>
            </a:pPr>
            <a:r>
              <a:rPr lang="en-US" dirty="0"/>
              <a:t>Now, you have two branches, “main” and “</a:t>
            </a:r>
            <a:r>
              <a:rPr lang="en-US" dirty="0" err="1"/>
              <a:t>myproject</a:t>
            </a:r>
            <a:r>
              <a:rPr lang="en-US" dirty="0"/>
              <a:t>-edits”. </a:t>
            </a:r>
          </a:p>
          <a:p>
            <a:pPr>
              <a:spcBef>
                <a:spcPts val="0"/>
              </a:spcBef>
            </a:pPr>
            <a:r>
              <a:rPr lang="en-US" dirty="0"/>
              <a:t>Right now, they look exactly the same. </a:t>
            </a:r>
          </a:p>
          <a:p>
            <a:pPr>
              <a:spcBef>
                <a:spcPts val="0"/>
              </a:spcBef>
            </a:pPr>
            <a:r>
              <a:rPr lang="en-US" dirty="0"/>
              <a:t>Next, you'll add changes to the new branch.</a:t>
            </a:r>
          </a:p>
          <a:p>
            <a:pPr marL="0" indent="0">
              <a:buNone/>
            </a:pPr>
            <a:endParaRPr lang="en-US" dirty="0"/>
          </a:p>
        </p:txBody>
      </p:sp>
      <p:cxnSp>
        <p:nvCxnSpPr>
          <p:cNvPr id="9" name="Straight Arrow Connector 8">
            <a:extLst>
              <a:ext uri="{FF2B5EF4-FFF2-40B4-BE49-F238E27FC236}">
                <a16:creationId xmlns:a16="http://schemas.microsoft.com/office/drawing/2014/main" id="{D69C10A6-7164-814D-71F2-974BD0D10174}"/>
              </a:ext>
            </a:extLst>
          </p:cNvPr>
          <p:cNvCxnSpPr>
            <a:cxnSpLocks/>
          </p:cNvCxnSpPr>
          <p:nvPr/>
        </p:nvCxnSpPr>
        <p:spPr bwMode="auto">
          <a:xfrm>
            <a:off x="3200400" y="2571750"/>
            <a:ext cx="2438400" cy="183688"/>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cxnSp>
        <p:nvCxnSpPr>
          <p:cNvPr id="15" name="Straight Arrow Connector 14">
            <a:extLst>
              <a:ext uri="{FF2B5EF4-FFF2-40B4-BE49-F238E27FC236}">
                <a16:creationId xmlns:a16="http://schemas.microsoft.com/office/drawing/2014/main" id="{A6058B43-7D78-3D78-A557-5D149FB16F8D}"/>
              </a:ext>
            </a:extLst>
          </p:cNvPr>
          <p:cNvCxnSpPr>
            <a:cxnSpLocks/>
          </p:cNvCxnSpPr>
          <p:nvPr/>
        </p:nvCxnSpPr>
        <p:spPr bwMode="auto">
          <a:xfrm>
            <a:off x="2819400" y="1962150"/>
            <a:ext cx="2667000" cy="138850"/>
          </a:xfrm>
          <a:prstGeom prst="straightConnector1">
            <a:avLst/>
          </a:prstGeom>
          <a:solidFill>
            <a:schemeClr val="accent1"/>
          </a:solidFill>
          <a:ln w="50800" cap="flat" cmpd="sng" algn="ctr">
            <a:solidFill>
              <a:srgbClr val="FF0000"/>
            </a:solidFill>
            <a:prstDash val="solid"/>
            <a:miter lim="800000"/>
            <a:headEnd type="none" w="lg" len="lg"/>
            <a:tailEnd type="triangle" w="lg" len="lg"/>
          </a:ln>
          <a:effectLst/>
        </p:spPr>
      </p:cxnSp>
      <p:grpSp>
        <p:nvGrpSpPr>
          <p:cNvPr id="31" name="Group 30">
            <a:extLst>
              <a:ext uri="{FF2B5EF4-FFF2-40B4-BE49-F238E27FC236}">
                <a16:creationId xmlns:a16="http://schemas.microsoft.com/office/drawing/2014/main" id="{C8B2AB13-22F2-6A6B-495E-1C74168DFD53}"/>
              </a:ext>
            </a:extLst>
          </p:cNvPr>
          <p:cNvGrpSpPr/>
          <p:nvPr/>
        </p:nvGrpSpPr>
        <p:grpSpPr>
          <a:xfrm>
            <a:off x="5470355" y="1021475"/>
            <a:ext cx="3245260" cy="2633588"/>
            <a:chOff x="5470355" y="1021475"/>
            <a:chExt cx="3245260" cy="2633588"/>
          </a:xfrm>
        </p:grpSpPr>
        <p:pic>
          <p:nvPicPr>
            <p:cNvPr id="5" name="Picture 4">
              <a:extLst>
                <a:ext uri="{FF2B5EF4-FFF2-40B4-BE49-F238E27FC236}">
                  <a16:creationId xmlns:a16="http://schemas.microsoft.com/office/drawing/2014/main" id="{DAE8E745-EA0D-228B-D696-68FBC15CED82}"/>
                </a:ext>
              </a:extLst>
            </p:cNvPr>
            <p:cNvPicPr>
              <a:picLocks noChangeAspect="1"/>
            </p:cNvPicPr>
            <p:nvPr/>
          </p:nvPicPr>
          <p:blipFill>
            <a:blip r:embed="rId2"/>
            <a:stretch>
              <a:fillRect/>
            </a:stretch>
          </p:blipFill>
          <p:spPr>
            <a:xfrm>
              <a:off x="5470355" y="1021475"/>
              <a:ext cx="3245260" cy="2633588"/>
            </a:xfrm>
            <a:prstGeom prst="rect">
              <a:avLst/>
            </a:prstGeom>
          </p:spPr>
        </p:pic>
        <p:sp>
          <p:nvSpPr>
            <p:cNvPr id="29" name="TextBox 28">
              <a:extLst>
                <a:ext uri="{FF2B5EF4-FFF2-40B4-BE49-F238E27FC236}">
                  <a16:creationId xmlns:a16="http://schemas.microsoft.com/office/drawing/2014/main" id="{67225828-9F28-16DF-B737-ED83C358D59B}"/>
                </a:ext>
              </a:extLst>
            </p:cNvPr>
            <p:cNvSpPr txBox="1"/>
            <p:nvPr/>
          </p:nvSpPr>
          <p:spPr>
            <a:xfrm>
              <a:off x="5719654" y="1962150"/>
              <a:ext cx="1747946" cy="276999"/>
            </a:xfrm>
            <a:prstGeom prst="rect">
              <a:avLst/>
            </a:prstGeom>
            <a:solidFill>
              <a:schemeClr val="bg1"/>
            </a:solidFill>
          </p:spPr>
          <p:txBody>
            <a:bodyPr wrap="square" lIns="0" tIns="0" rIns="0" bIns="0">
              <a:spAutoFit/>
            </a:bodyPr>
            <a:lstStyle/>
            <a:p>
              <a:r>
                <a:rPr lang="en-US" dirty="0" err="1"/>
                <a:t>myproject</a:t>
              </a:r>
              <a:r>
                <a:rPr lang="en-US" dirty="0"/>
                <a:t>-edit</a:t>
              </a:r>
            </a:p>
          </p:txBody>
        </p:sp>
        <p:sp>
          <p:nvSpPr>
            <p:cNvPr id="30" name="TextBox 29">
              <a:extLst>
                <a:ext uri="{FF2B5EF4-FFF2-40B4-BE49-F238E27FC236}">
                  <a16:creationId xmlns:a16="http://schemas.microsoft.com/office/drawing/2014/main" id="{7EED4FDE-F19E-E85B-8C00-E12C65A3C516}"/>
                </a:ext>
              </a:extLst>
            </p:cNvPr>
            <p:cNvSpPr txBox="1"/>
            <p:nvPr/>
          </p:nvSpPr>
          <p:spPr>
            <a:xfrm>
              <a:off x="6909815" y="2849674"/>
              <a:ext cx="1781415" cy="153888"/>
            </a:xfrm>
            <a:prstGeom prst="rect">
              <a:avLst/>
            </a:prstGeom>
            <a:solidFill>
              <a:schemeClr val="bg1"/>
            </a:solidFill>
          </p:spPr>
          <p:txBody>
            <a:bodyPr wrap="square" lIns="0" tIns="0" rIns="0" bIns="0">
              <a:spAutoFit/>
            </a:bodyPr>
            <a:lstStyle/>
            <a:p>
              <a:r>
                <a:rPr lang="en-US" sz="1000" b="1" dirty="0" err="1"/>
                <a:t>myproject</a:t>
              </a:r>
              <a:r>
                <a:rPr lang="en-US" sz="1000" b="1" dirty="0"/>
                <a:t>-edit from main</a:t>
              </a:r>
            </a:p>
          </p:txBody>
        </p:sp>
      </p:grpSp>
    </p:spTree>
    <p:extLst>
      <p:ext uri="{BB962C8B-B14F-4D97-AF65-F5344CB8AC3E}">
        <p14:creationId xmlns:p14="http://schemas.microsoft.com/office/powerpoint/2010/main" val="1943187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B1A6C-A069-95BA-12E3-8E4673C52C9C}"/>
              </a:ext>
            </a:extLst>
          </p:cNvPr>
          <p:cNvSpPr>
            <a:spLocks noGrp="1"/>
          </p:cNvSpPr>
          <p:nvPr>
            <p:ph type="title"/>
          </p:nvPr>
        </p:nvSpPr>
        <p:spPr/>
        <p:txBody>
          <a:bodyPr/>
          <a:lstStyle/>
          <a:p>
            <a:r>
              <a:rPr lang="en-US" dirty="0"/>
              <a:t>Making and Committing Changes (1/2)</a:t>
            </a:r>
          </a:p>
        </p:txBody>
      </p:sp>
      <p:sp>
        <p:nvSpPr>
          <p:cNvPr id="3" name="Content Placeholder 2">
            <a:extLst>
              <a:ext uri="{FF2B5EF4-FFF2-40B4-BE49-F238E27FC236}">
                <a16:creationId xmlns:a16="http://schemas.microsoft.com/office/drawing/2014/main" id="{09B3E2CF-1AA3-AB39-D013-6E3D667A2EA1}"/>
              </a:ext>
            </a:extLst>
          </p:cNvPr>
          <p:cNvSpPr>
            <a:spLocks noGrp="1"/>
          </p:cNvSpPr>
          <p:nvPr>
            <p:ph idx="1"/>
          </p:nvPr>
        </p:nvSpPr>
        <p:spPr>
          <a:xfrm>
            <a:off x="434975" y="1200149"/>
            <a:ext cx="8251823" cy="3354557"/>
          </a:xfrm>
        </p:spPr>
        <p:txBody>
          <a:bodyPr/>
          <a:lstStyle/>
          <a:p>
            <a:r>
              <a:rPr lang="en-US" dirty="0"/>
              <a:t>When you created a new branch in the previous step, GitHub brought you to the code page for your new “</a:t>
            </a:r>
            <a:r>
              <a:rPr lang="en-US" dirty="0" err="1"/>
              <a:t>myproject</a:t>
            </a:r>
            <a:r>
              <a:rPr lang="en-US" dirty="0"/>
              <a:t>-edits” branch, which is a copy of main.</a:t>
            </a:r>
          </a:p>
          <a:p>
            <a:r>
              <a:rPr lang="en-US" dirty="0"/>
              <a:t>You can make and save changes to the files in your repository. On GitHub, saved changes are called commits. </a:t>
            </a:r>
          </a:p>
          <a:p>
            <a:pPr lvl="1"/>
            <a:r>
              <a:rPr lang="en-US" dirty="0"/>
              <a:t>Each commit has an associated commit message, which is a description explaining why a particular change was made. </a:t>
            </a:r>
          </a:p>
          <a:p>
            <a:pPr lvl="1"/>
            <a:r>
              <a:rPr lang="en-US" dirty="0"/>
              <a:t>Commit messages capture the history of your changes so that other contributors can understand what you’ve done and why.</a:t>
            </a:r>
          </a:p>
          <a:p>
            <a:endParaRPr lang="en-US" dirty="0"/>
          </a:p>
        </p:txBody>
      </p:sp>
    </p:spTree>
    <p:extLst>
      <p:ext uri="{BB962C8B-B14F-4D97-AF65-F5344CB8AC3E}">
        <p14:creationId xmlns:p14="http://schemas.microsoft.com/office/powerpoint/2010/main" val="2163183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B1A6C-A069-95BA-12E3-8E4673C52C9C}"/>
              </a:ext>
            </a:extLst>
          </p:cNvPr>
          <p:cNvSpPr>
            <a:spLocks noGrp="1"/>
          </p:cNvSpPr>
          <p:nvPr>
            <p:ph type="title"/>
          </p:nvPr>
        </p:nvSpPr>
        <p:spPr/>
        <p:txBody>
          <a:bodyPr/>
          <a:lstStyle/>
          <a:p>
            <a:r>
              <a:rPr lang="en-US" dirty="0"/>
              <a:t>Making and Committing Changes (1/2)</a:t>
            </a:r>
          </a:p>
        </p:txBody>
      </p:sp>
      <p:sp>
        <p:nvSpPr>
          <p:cNvPr id="3" name="Content Placeholder 2">
            <a:extLst>
              <a:ext uri="{FF2B5EF4-FFF2-40B4-BE49-F238E27FC236}">
                <a16:creationId xmlns:a16="http://schemas.microsoft.com/office/drawing/2014/main" id="{09B3E2CF-1AA3-AB39-D013-6E3D667A2EA1}"/>
              </a:ext>
            </a:extLst>
          </p:cNvPr>
          <p:cNvSpPr>
            <a:spLocks noGrp="1"/>
          </p:cNvSpPr>
          <p:nvPr>
            <p:ph idx="1"/>
          </p:nvPr>
        </p:nvSpPr>
        <p:spPr>
          <a:xfrm>
            <a:off x="446088" y="895350"/>
            <a:ext cx="8251823" cy="3149829"/>
          </a:xfrm>
        </p:spPr>
        <p:txBody>
          <a:bodyPr/>
          <a:lstStyle/>
          <a:p>
            <a:pPr marL="0" indent="0">
              <a:spcBef>
                <a:spcPts val="0"/>
              </a:spcBef>
              <a:buNone/>
            </a:pPr>
            <a:r>
              <a:rPr lang="en-US" dirty="0"/>
              <a:t>Perform the following steps to commit changes: </a:t>
            </a:r>
          </a:p>
          <a:p>
            <a:pPr marL="290513" indent="-290513">
              <a:spcBef>
                <a:spcPts val="0"/>
              </a:spcBef>
              <a:buClrTx/>
              <a:buSzPct val="100000"/>
              <a:buFont typeface="+mj-lt"/>
              <a:buAutoNum type="arabicPeriod"/>
            </a:pPr>
            <a:r>
              <a:rPr lang="en-US" dirty="0"/>
              <a:t>Under the “</a:t>
            </a:r>
            <a:r>
              <a:rPr lang="en-US" dirty="0" err="1"/>
              <a:t>myproject</a:t>
            </a:r>
            <a:r>
              <a:rPr lang="en-US" dirty="0"/>
              <a:t>-edits” branch you created, click the README.md file.</a:t>
            </a:r>
          </a:p>
          <a:p>
            <a:pPr marL="290513" indent="-290513">
              <a:spcBef>
                <a:spcPts val="0"/>
              </a:spcBef>
              <a:buClrTx/>
              <a:buSzPct val="100000"/>
              <a:buFont typeface="+mj-lt"/>
              <a:buAutoNum type="arabicPeriod"/>
            </a:pPr>
            <a:r>
              <a:rPr lang="en-US" dirty="0"/>
              <a:t>To edit the file, click  </a:t>
            </a:r>
          </a:p>
          <a:p>
            <a:pPr marL="290513" indent="-290513">
              <a:spcBef>
                <a:spcPts val="0"/>
              </a:spcBef>
              <a:buClrTx/>
              <a:buSzPct val="100000"/>
              <a:buFont typeface="+mj-lt"/>
              <a:buAutoNum type="arabicPeriod"/>
            </a:pPr>
            <a:r>
              <a:rPr lang="en-US" dirty="0"/>
              <a:t>In the editor, write a bit about yourself. Try using different Markdown elements.</a:t>
            </a:r>
          </a:p>
          <a:p>
            <a:pPr marL="290513" indent="-290513">
              <a:spcBef>
                <a:spcPts val="0"/>
              </a:spcBef>
              <a:buClrTx/>
              <a:buSzPct val="100000"/>
              <a:buFont typeface="+mj-lt"/>
              <a:buAutoNum type="arabicPeriod"/>
            </a:pPr>
            <a:r>
              <a:rPr lang="en-US" dirty="0"/>
              <a:t>Click Commit changes....</a:t>
            </a:r>
          </a:p>
          <a:p>
            <a:pPr marL="290513" indent="-290513">
              <a:spcBef>
                <a:spcPts val="0"/>
              </a:spcBef>
              <a:buClrTx/>
              <a:buSzPct val="100000"/>
              <a:buFont typeface="+mj-lt"/>
              <a:buAutoNum type="arabicPeriod"/>
            </a:pPr>
            <a:r>
              <a:rPr lang="en-US" dirty="0"/>
              <a:t>In the "Propose changes" box, write a commit message that describes your changes.</a:t>
            </a:r>
          </a:p>
          <a:p>
            <a:pPr marL="290513" indent="-290513">
              <a:spcBef>
                <a:spcPts val="0"/>
              </a:spcBef>
              <a:buClrTx/>
              <a:buSzPct val="100000"/>
              <a:buFont typeface="+mj-lt"/>
              <a:buAutoNum type="arabicPeriod"/>
            </a:pPr>
            <a:r>
              <a:rPr lang="en-US" dirty="0"/>
              <a:t>Click “Propose changes”.</a:t>
            </a:r>
          </a:p>
          <a:p>
            <a:pPr marL="0" indent="0">
              <a:spcBef>
                <a:spcPts val="0"/>
              </a:spcBef>
              <a:buNone/>
            </a:pPr>
            <a:r>
              <a:rPr lang="en-US" dirty="0"/>
              <a:t>These changes will be made only to the README file on your “</a:t>
            </a:r>
            <a:r>
              <a:rPr lang="en-US" dirty="0" err="1"/>
              <a:t>myproject</a:t>
            </a:r>
            <a:r>
              <a:rPr lang="en-US" dirty="0"/>
              <a:t>-edits” branch, so now this branch contains content that's different from main.</a:t>
            </a:r>
          </a:p>
        </p:txBody>
      </p:sp>
      <p:pic>
        <p:nvPicPr>
          <p:cNvPr id="4" name="Picture 3">
            <a:extLst>
              <a:ext uri="{FF2B5EF4-FFF2-40B4-BE49-F238E27FC236}">
                <a16:creationId xmlns:a16="http://schemas.microsoft.com/office/drawing/2014/main" id="{93D113CE-39B9-A94C-A29D-954FBD9DAA41}"/>
              </a:ext>
            </a:extLst>
          </p:cNvPr>
          <p:cNvPicPr>
            <a:picLocks noChangeAspect="1"/>
          </p:cNvPicPr>
          <p:nvPr/>
        </p:nvPicPr>
        <p:blipFill>
          <a:blip r:embed="rId2"/>
          <a:stretch>
            <a:fillRect/>
          </a:stretch>
        </p:blipFill>
        <p:spPr>
          <a:xfrm>
            <a:off x="3200400" y="1809750"/>
            <a:ext cx="392950" cy="381043"/>
          </a:xfrm>
          <a:prstGeom prst="rect">
            <a:avLst/>
          </a:prstGeom>
        </p:spPr>
      </p:pic>
    </p:spTree>
    <p:extLst>
      <p:ext uri="{BB962C8B-B14F-4D97-AF65-F5344CB8AC3E}">
        <p14:creationId xmlns:p14="http://schemas.microsoft.com/office/powerpoint/2010/main" val="615522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5203F-10CF-67E8-98B4-3B70B89EE756}"/>
              </a:ext>
            </a:extLst>
          </p:cNvPr>
          <p:cNvSpPr>
            <a:spLocks noGrp="1"/>
          </p:cNvSpPr>
          <p:nvPr>
            <p:ph type="title"/>
          </p:nvPr>
        </p:nvSpPr>
        <p:spPr/>
        <p:txBody>
          <a:bodyPr/>
          <a:lstStyle/>
          <a:p>
            <a:r>
              <a:rPr lang="en-US" dirty="0"/>
              <a:t>Opening a Pull Request (1/4)</a:t>
            </a:r>
          </a:p>
        </p:txBody>
      </p:sp>
      <p:sp>
        <p:nvSpPr>
          <p:cNvPr id="3" name="Content Placeholder 2">
            <a:extLst>
              <a:ext uri="{FF2B5EF4-FFF2-40B4-BE49-F238E27FC236}">
                <a16:creationId xmlns:a16="http://schemas.microsoft.com/office/drawing/2014/main" id="{91AAEC3B-9DB7-6A02-E9CB-A718BD0B88B9}"/>
              </a:ext>
            </a:extLst>
          </p:cNvPr>
          <p:cNvSpPr>
            <a:spLocks noGrp="1"/>
          </p:cNvSpPr>
          <p:nvPr>
            <p:ph idx="1"/>
          </p:nvPr>
        </p:nvSpPr>
        <p:spPr>
          <a:xfrm>
            <a:off x="446088" y="971550"/>
            <a:ext cx="8251823" cy="3456385"/>
          </a:xfrm>
        </p:spPr>
        <p:txBody>
          <a:bodyPr/>
          <a:lstStyle/>
          <a:p>
            <a:pPr>
              <a:spcBef>
                <a:spcPts val="0"/>
              </a:spcBef>
            </a:pPr>
            <a:r>
              <a:rPr lang="en-US" dirty="0"/>
              <a:t>Pull requests are the heart of collaboration on GitHub. </a:t>
            </a:r>
          </a:p>
          <a:p>
            <a:pPr lvl="1">
              <a:spcBef>
                <a:spcPts val="0"/>
              </a:spcBef>
            </a:pPr>
            <a:r>
              <a:rPr lang="en-US" dirty="0"/>
              <a:t>When you open a pull request, you're proposing your changes and requesting that someone review and pull in your contribution and merge them into their branch. </a:t>
            </a:r>
          </a:p>
          <a:p>
            <a:pPr lvl="1">
              <a:spcBef>
                <a:spcPts val="0"/>
              </a:spcBef>
            </a:pPr>
            <a:r>
              <a:rPr lang="en-US" dirty="0"/>
              <a:t>Pull requests show diffs, or differences, of the content from both branches. </a:t>
            </a:r>
          </a:p>
          <a:p>
            <a:pPr lvl="1">
              <a:spcBef>
                <a:spcPts val="0"/>
              </a:spcBef>
            </a:pPr>
            <a:r>
              <a:rPr lang="en-US" dirty="0"/>
              <a:t>The changes, additions, and subtractions are shown in different colors.</a:t>
            </a:r>
          </a:p>
          <a:p>
            <a:pPr>
              <a:spcBef>
                <a:spcPts val="0"/>
              </a:spcBef>
            </a:pPr>
            <a:r>
              <a:rPr lang="en-US" dirty="0"/>
              <a:t>As soon as you make a commit, you can open a pull request and start a discussion, even before the code is finished.</a:t>
            </a:r>
          </a:p>
          <a:p>
            <a:pPr>
              <a:spcBef>
                <a:spcPts val="0"/>
              </a:spcBef>
            </a:pPr>
            <a:r>
              <a:rPr lang="en-US" dirty="0"/>
              <a:t>By using GitHub's @mention feature in your pull request message, you can ask for feedback from specific people or teams, whether they're down the hall or 10 time zones away.</a:t>
            </a:r>
          </a:p>
          <a:p>
            <a:pPr>
              <a:spcBef>
                <a:spcPts val="0"/>
              </a:spcBef>
            </a:pPr>
            <a:endParaRPr lang="en-US" dirty="0"/>
          </a:p>
        </p:txBody>
      </p:sp>
    </p:spTree>
    <p:extLst>
      <p:ext uri="{BB962C8B-B14F-4D97-AF65-F5344CB8AC3E}">
        <p14:creationId xmlns:p14="http://schemas.microsoft.com/office/powerpoint/2010/main" val="3381034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5203F-10CF-67E8-98B4-3B70B89EE756}"/>
              </a:ext>
            </a:extLst>
          </p:cNvPr>
          <p:cNvSpPr>
            <a:spLocks noGrp="1"/>
          </p:cNvSpPr>
          <p:nvPr>
            <p:ph type="title"/>
          </p:nvPr>
        </p:nvSpPr>
        <p:spPr/>
        <p:txBody>
          <a:bodyPr/>
          <a:lstStyle/>
          <a:p>
            <a:r>
              <a:rPr lang="en-US" dirty="0"/>
              <a:t>Opening a Pull Request (2/4)</a:t>
            </a:r>
          </a:p>
        </p:txBody>
      </p:sp>
      <p:sp>
        <p:nvSpPr>
          <p:cNvPr id="3" name="Content Placeholder 2">
            <a:extLst>
              <a:ext uri="{FF2B5EF4-FFF2-40B4-BE49-F238E27FC236}">
                <a16:creationId xmlns:a16="http://schemas.microsoft.com/office/drawing/2014/main" id="{91AAEC3B-9DB7-6A02-E9CB-A718BD0B88B9}"/>
              </a:ext>
            </a:extLst>
          </p:cNvPr>
          <p:cNvSpPr>
            <a:spLocks noGrp="1"/>
          </p:cNvSpPr>
          <p:nvPr>
            <p:ph idx="1"/>
          </p:nvPr>
        </p:nvSpPr>
        <p:spPr>
          <a:xfrm>
            <a:off x="446088" y="1047750"/>
            <a:ext cx="8251823" cy="3456385"/>
          </a:xfrm>
        </p:spPr>
        <p:txBody>
          <a:bodyPr/>
          <a:lstStyle/>
          <a:p>
            <a:pPr marL="0" indent="0">
              <a:buNone/>
            </a:pPr>
            <a:r>
              <a:rPr lang="en-US" dirty="0"/>
              <a:t>You can even open pull requests in your own repository and merge them yourself. It's a great way to learn the GitHub flow before working on larger projects.</a:t>
            </a:r>
          </a:p>
          <a:p>
            <a:pPr marL="457200" indent="-457200">
              <a:buClrTx/>
              <a:buSzPct val="100000"/>
              <a:buFont typeface="+mj-lt"/>
              <a:buAutoNum type="arabicPeriod"/>
            </a:pPr>
            <a:r>
              <a:rPr lang="en-US" dirty="0"/>
              <a:t>Click the Pull requests tab of your hello-world repository.</a:t>
            </a:r>
          </a:p>
          <a:p>
            <a:pPr marL="457200" indent="-457200">
              <a:buClrTx/>
              <a:buSzPct val="100000"/>
              <a:buFont typeface="+mj-lt"/>
              <a:buAutoNum type="arabicPeriod"/>
            </a:pPr>
            <a:r>
              <a:rPr lang="en-US" dirty="0"/>
              <a:t>Click New pull request</a:t>
            </a:r>
          </a:p>
          <a:p>
            <a:pPr marL="457200" indent="-457200">
              <a:buClrTx/>
              <a:buSzPct val="100000"/>
              <a:buFont typeface="+mj-lt"/>
              <a:buAutoNum type="arabicPeriod"/>
            </a:pPr>
            <a:r>
              <a:rPr lang="en-US" dirty="0"/>
              <a:t>In the Example Comparisons box, select the branch you made, readme-edits, to compare with main (the original).</a:t>
            </a:r>
          </a:p>
        </p:txBody>
      </p:sp>
    </p:spTree>
    <p:extLst>
      <p:ext uri="{BB962C8B-B14F-4D97-AF65-F5344CB8AC3E}">
        <p14:creationId xmlns:p14="http://schemas.microsoft.com/office/powerpoint/2010/main" val="28617804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5203F-10CF-67E8-98B4-3B70B89EE756}"/>
              </a:ext>
            </a:extLst>
          </p:cNvPr>
          <p:cNvSpPr>
            <a:spLocks noGrp="1"/>
          </p:cNvSpPr>
          <p:nvPr>
            <p:ph type="title"/>
          </p:nvPr>
        </p:nvSpPr>
        <p:spPr/>
        <p:txBody>
          <a:bodyPr/>
          <a:lstStyle/>
          <a:p>
            <a:r>
              <a:rPr lang="en-US" dirty="0"/>
              <a:t>Opening a Pull Request (3/4)</a:t>
            </a:r>
          </a:p>
        </p:txBody>
      </p:sp>
      <p:sp>
        <p:nvSpPr>
          <p:cNvPr id="3" name="Content Placeholder 2">
            <a:extLst>
              <a:ext uri="{FF2B5EF4-FFF2-40B4-BE49-F238E27FC236}">
                <a16:creationId xmlns:a16="http://schemas.microsoft.com/office/drawing/2014/main" id="{91AAEC3B-9DB7-6A02-E9CB-A718BD0B88B9}"/>
              </a:ext>
            </a:extLst>
          </p:cNvPr>
          <p:cNvSpPr>
            <a:spLocks noGrp="1"/>
          </p:cNvSpPr>
          <p:nvPr>
            <p:ph idx="1"/>
          </p:nvPr>
        </p:nvSpPr>
        <p:spPr>
          <a:xfrm>
            <a:off x="446088" y="1047751"/>
            <a:ext cx="8251823" cy="838200"/>
          </a:xfrm>
        </p:spPr>
        <p:txBody>
          <a:bodyPr/>
          <a:lstStyle/>
          <a:p>
            <a:pPr marL="457200" indent="-457200">
              <a:buClrTx/>
              <a:buSzPct val="100000"/>
              <a:buFont typeface="+mj-lt"/>
              <a:buAutoNum type="arabicPeriod" startAt="4"/>
            </a:pPr>
            <a:r>
              <a:rPr lang="en-US" dirty="0"/>
              <a:t>Look over your changes in the diffs on the Compare page, make sure they're what you want to submit.</a:t>
            </a:r>
          </a:p>
          <a:p>
            <a:pPr marL="457200" indent="-457200">
              <a:buClrTx/>
              <a:buSzPct val="100000"/>
              <a:buFont typeface="+mj-lt"/>
              <a:buAutoNum type="arabicPeriod" startAt="4"/>
            </a:pPr>
            <a:endParaRPr lang="en-US" dirty="0"/>
          </a:p>
        </p:txBody>
      </p:sp>
      <p:pic>
        <p:nvPicPr>
          <p:cNvPr id="4" name="Picture 3">
            <a:extLst>
              <a:ext uri="{FF2B5EF4-FFF2-40B4-BE49-F238E27FC236}">
                <a16:creationId xmlns:a16="http://schemas.microsoft.com/office/drawing/2014/main" id="{E14844A9-E4E4-4F64-323F-A1452AD824F2}"/>
              </a:ext>
            </a:extLst>
          </p:cNvPr>
          <p:cNvPicPr>
            <a:picLocks noChangeAspect="1"/>
          </p:cNvPicPr>
          <p:nvPr/>
        </p:nvPicPr>
        <p:blipFill>
          <a:blip r:embed="rId2"/>
          <a:stretch>
            <a:fillRect/>
          </a:stretch>
        </p:blipFill>
        <p:spPr>
          <a:xfrm>
            <a:off x="885309" y="1866901"/>
            <a:ext cx="7373379" cy="2705478"/>
          </a:xfrm>
          <a:prstGeom prst="rect">
            <a:avLst/>
          </a:prstGeom>
        </p:spPr>
      </p:pic>
    </p:spTree>
    <p:extLst>
      <p:ext uri="{BB962C8B-B14F-4D97-AF65-F5344CB8AC3E}">
        <p14:creationId xmlns:p14="http://schemas.microsoft.com/office/powerpoint/2010/main" val="9709721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5203F-10CF-67E8-98B4-3B70B89EE756}"/>
              </a:ext>
            </a:extLst>
          </p:cNvPr>
          <p:cNvSpPr>
            <a:spLocks noGrp="1"/>
          </p:cNvSpPr>
          <p:nvPr>
            <p:ph type="title"/>
          </p:nvPr>
        </p:nvSpPr>
        <p:spPr/>
        <p:txBody>
          <a:bodyPr/>
          <a:lstStyle/>
          <a:p>
            <a:r>
              <a:rPr lang="en-US" dirty="0"/>
              <a:t>Opening a Pull Request (4/4)</a:t>
            </a:r>
          </a:p>
        </p:txBody>
      </p:sp>
      <p:sp>
        <p:nvSpPr>
          <p:cNvPr id="3" name="Content Placeholder 2">
            <a:extLst>
              <a:ext uri="{FF2B5EF4-FFF2-40B4-BE49-F238E27FC236}">
                <a16:creationId xmlns:a16="http://schemas.microsoft.com/office/drawing/2014/main" id="{91AAEC3B-9DB7-6A02-E9CB-A718BD0B88B9}"/>
              </a:ext>
            </a:extLst>
          </p:cNvPr>
          <p:cNvSpPr>
            <a:spLocks noGrp="1"/>
          </p:cNvSpPr>
          <p:nvPr>
            <p:ph idx="1"/>
          </p:nvPr>
        </p:nvSpPr>
        <p:spPr>
          <a:xfrm>
            <a:off x="629442" y="843557"/>
            <a:ext cx="8251823" cy="3456385"/>
          </a:xfrm>
        </p:spPr>
        <p:txBody>
          <a:bodyPr/>
          <a:lstStyle/>
          <a:p>
            <a:pPr marL="457200" indent="-457200">
              <a:buClrTx/>
              <a:buSzPct val="100000"/>
              <a:buFont typeface="+mj-lt"/>
              <a:buAutoNum type="arabicPeriod" startAt="5"/>
            </a:pPr>
            <a:r>
              <a:rPr lang="en-US" dirty="0"/>
              <a:t>Click “Create pull request”.</a:t>
            </a:r>
          </a:p>
          <a:p>
            <a:pPr marL="457200" indent="-457200">
              <a:buClrTx/>
              <a:buSzPct val="100000"/>
              <a:buFont typeface="+mj-lt"/>
              <a:buAutoNum type="arabicPeriod" startAt="5"/>
            </a:pPr>
            <a:r>
              <a:rPr lang="en-US" dirty="0"/>
              <a:t>Give your pull request a title and write a brief description of your changes. You can include emojis and drag and drop images and gifs.</a:t>
            </a:r>
          </a:p>
          <a:p>
            <a:pPr marL="457200" indent="-457200">
              <a:buClrTx/>
              <a:buSzPct val="100000"/>
              <a:buFont typeface="+mj-lt"/>
              <a:buAutoNum type="arabicPeriod" startAt="5"/>
            </a:pPr>
            <a:r>
              <a:rPr lang="en-US" dirty="0"/>
              <a:t>Optionally, to the right of your title and description, click the next to Reviewers, Assignees, Labels, Projects, or Milestone to add any of these options to your pull request. You do not need to add any yet, but these options offer different ways to collaborate using pull requests. For more information, see "About pull requests."</a:t>
            </a:r>
          </a:p>
          <a:p>
            <a:pPr marL="457200" indent="-457200">
              <a:buClrTx/>
              <a:buSzPct val="100000"/>
              <a:buFont typeface="+mj-lt"/>
              <a:buAutoNum type="arabicPeriod" startAt="5"/>
            </a:pPr>
            <a:r>
              <a:rPr lang="en-US" dirty="0"/>
              <a:t>Click Create pull request.</a:t>
            </a:r>
          </a:p>
          <a:p>
            <a:endParaRPr lang="en-US" dirty="0"/>
          </a:p>
          <a:p>
            <a:r>
              <a:rPr lang="en-US" dirty="0"/>
              <a:t>Your collaborators can now review your edits and make suggestions.</a:t>
            </a:r>
          </a:p>
        </p:txBody>
      </p:sp>
    </p:spTree>
    <p:extLst>
      <p:ext uri="{BB962C8B-B14F-4D97-AF65-F5344CB8AC3E}">
        <p14:creationId xmlns:p14="http://schemas.microsoft.com/office/powerpoint/2010/main" val="1743848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43A0B-1992-05E7-88ED-44DC428018EF}"/>
              </a:ext>
            </a:extLst>
          </p:cNvPr>
          <p:cNvSpPr>
            <a:spLocks noGrp="1"/>
          </p:cNvSpPr>
          <p:nvPr>
            <p:ph type="title"/>
          </p:nvPr>
        </p:nvSpPr>
        <p:spPr>
          <a:xfrm>
            <a:off x="1393827" y="285750"/>
            <a:ext cx="6723055" cy="490538"/>
          </a:xfrm>
        </p:spPr>
        <p:txBody>
          <a:bodyPr/>
          <a:lstStyle/>
          <a:p>
            <a:r>
              <a:rPr lang="en-US" dirty="0"/>
              <a:t>Merging Your Pull Request (1/2)</a:t>
            </a:r>
          </a:p>
        </p:txBody>
      </p:sp>
      <p:sp>
        <p:nvSpPr>
          <p:cNvPr id="3" name="Content Placeholder 2">
            <a:extLst>
              <a:ext uri="{FF2B5EF4-FFF2-40B4-BE49-F238E27FC236}">
                <a16:creationId xmlns:a16="http://schemas.microsoft.com/office/drawing/2014/main" id="{35A98A6A-59CB-9518-EF1B-0B3C2C9F7363}"/>
              </a:ext>
            </a:extLst>
          </p:cNvPr>
          <p:cNvSpPr>
            <a:spLocks noGrp="1"/>
          </p:cNvSpPr>
          <p:nvPr>
            <p:ph idx="1"/>
          </p:nvPr>
        </p:nvSpPr>
        <p:spPr>
          <a:xfrm>
            <a:off x="446088" y="971550"/>
            <a:ext cx="8251823" cy="3456385"/>
          </a:xfrm>
        </p:spPr>
        <p:txBody>
          <a:bodyPr/>
          <a:lstStyle/>
          <a:p>
            <a:r>
              <a:rPr lang="en-US" dirty="0"/>
              <a:t>In this final step, you will merge your readme-edits branch into the main branch. After you merge your pull request, the changes on your “</a:t>
            </a:r>
            <a:r>
              <a:rPr lang="en-US" dirty="0" err="1"/>
              <a:t>myproject</a:t>
            </a:r>
            <a:r>
              <a:rPr lang="en-US" dirty="0"/>
              <a:t>-edits” branch will be incorporated into main.</a:t>
            </a:r>
          </a:p>
          <a:p>
            <a:r>
              <a:rPr lang="en-US" dirty="0"/>
              <a:t>Sometimes, a pull request may introduce changes to code that conflict with the existing code on main. </a:t>
            </a:r>
          </a:p>
          <a:p>
            <a:pPr lvl="1"/>
            <a:r>
              <a:rPr lang="en-US" dirty="0"/>
              <a:t>If there are any conflicts, GitHub will alert you about the conflicting code and prevent merging until the conflicts are resolved. </a:t>
            </a:r>
          </a:p>
          <a:p>
            <a:pPr lvl="1"/>
            <a:r>
              <a:rPr lang="en-US" dirty="0"/>
              <a:t>You can make a commit that resolves the conflicts or use comments in the pull request to discuss the conflicts with your team members.</a:t>
            </a:r>
          </a:p>
          <a:p>
            <a:endParaRPr lang="en-US" dirty="0"/>
          </a:p>
          <a:p>
            <a:endParaRPr lang="en-US" dirty="0"/>
          </a:p>
        </p:txBody>
      </p:sp>
    </p:spTree>
    <p:extLst>
      <p:ext uri="{BB962C8B-B14F-4D97-AF65-F5344CB8AC3E}">
        <p14:creationId xmlns:p14="http://schemas.microsoft.com/office/powerpoint/2010/main" val="5985382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43A0B-1992-05E7-88ED-44DC428018EF}"/>
              </a:ext>
            </a:extLst>
          </p:cNvPr>
          <p:cNvSpPr>
            <a:spLocks noGrp="1"/>
          </p:cNvSpPr>
          <p:nvPr>
            <p:ph type="title"/>
          </p:nvPr>
        </p:nvSpPr>
        <p:spPr>
          <a:xfrm>
            <a:off x="1393827" y="285750"/>
            <a:ext cx="6723055" cy="490538"/>
          </a:xfrm>
        </p:spPr>
        <p:txBody>
          <a:bodyPr/>
          <a:lstStyle/>
          <a:p>
            <a:r>
              <a:rPr lang="en-US" dirty="0"/>
              <a:t>Merging Your Pull Request (2/2)</a:t>
            </a:r>
          </a:p>
        </p:txBody>
      </p:sp>
      <p:sp>
        <p:nvSpPr>
          <p:cNvPr id="3" name="Content Placeholder 2">
            <a:extLst>
              <a:ext uri="{FF2B5EF4-FFF2-40B4-BE49-F238E27FC236}">
                <a16:creationId xmlns:a16="http://schemas.microsoft.com/office/drawing/2014/main" id="{35A98A6A-59CB-9518-EF1B-0B3C2C9F7363}"/>
              </a:ext>
            </a:extLst>
          </p:cNvPr>
          <p:cNvSpPr>
            <a:spLocks noGrp="1"/>
          </p:cNvSpPr>
          <p:nvPr>
            <p:ph idx="1"/>
          </p:nvPr>
        </p:nvSpPr>
        <p:spPr>
          <a:xfrm>
            <a:off x="446088" y="843557"/>
            <a:ext cx="8251823" cy="3456385"/>
          </a:xfrm>
        </p:spPr>
        <p:txBody>
          <a:bodyPr/>
          <a:lstStyle/>
          <a:p>
            <a:pPr marL="0" indent="0">
              <a:buNone/>
            </a:pPr>
            <a:r>
              <a:rPr lang="en-US" dirty="0"/>
              <a:t>In this walk-through, you should not have any conflicts, so you are ready to merge your branch into the main branch.</a:t>
            </a:r>
          </a:p>
          <a:p>
            <a:pPr marL="457200" indent="-457200">
              <a:buClrTx/>
              <a:buSzPct val="100000"/>
              <a:buFont typeface="+mj-lt"/>
              <a:buAutoNum type="arabicPeriod"/>
            </a:pPr>
            <a:r>
              <a:rPr lang="en-US" dirty="0"/>
              <a:t>At the bottom of the pull request, click Merge pull request to merge the changes into main.</a:t>
            </a:r>
          </a:p>
          <a:p>
            <a:pPr marL="457200" indent="-457200">
              <a:buClrTx/>
              <a:buSzPct val="100000"/>
              <a:buFont typeface="+mj-lt"/>
              <a:buAutoNum type="arabicPeriod"/>
            </a:pPr>
            <a:r>
              <a:rPr lang="en-US" dirty="0"/>
              <a:t>Click Confirm merge. You will receive a message that the request was successfully merged and the request was closed.</a:t>
            </a:r>
          </a:p>
          <a:p>
            <a:pPr marL="457200" indent="-457200">
              <a:buClrTx/>
              <a:buSzPct val="100000"/>
              <a:buFont typeface="+mj-lt"/>
              <a:buAutoNum type="arabicPeriod"/>
            </a:pPr>
            <a:r>
              <a:rPr lang="en-US" dirty="0"/>
              <a:t>Click Delete branch. Now that your pull request is merged and your changes are on main, you can safely delete the “</a:t>
            </a:r>
            <a:r>
              <a:rPr lang="en-US" dirty="0" err="1"/>
              <a:t>myproject</a:t>
            </a:r>
            <a:r>
              <a:rPr lang="en-US" dirty="0"/>
              <a:t>-edits” branch. </a:t>
            </a:r>
          </a:p>
          <a:p>
            <a:pPr marL="457200" indent="-457200">
              <a:buClrTx/>
              <a:buSzPct val="100000"/>
              <a:buFont typeface="+mj-lt"/>
              <a:buAutoNum type="arabicPeriod"/>
            </a:pPr>
            <a:endParaRPr lang="en-US" dirty="0"/>
          </a:p>
          <a:p>
            <a:pPr marL="0" indent="0">
              <a:buClrTx/>
              <a:buSzPct val="100000"/>
              <a:buNone/>
            </a:pPr>
            <a:r>
              <a:rPr lang="en-US" dirty="0"/>
              <a:t>If you want to make more changes to your project, you can always create a new branch and repeat this process.</a:t>
            </a:r>
          </a:p>
          <a:p>
            <a:endParaRPr lang="en-US" dirty="0"/>
          </a:p>
        </p:txBody>
      </p:sp>
    </p:spTree>
    <p:extLst>
      <p:ext uri="{BB962C8B-B14F-4D97-AF65-F5344CB8AC3E}">
        <p14:creationId xmlns:p14="http://schemas.microsoft.com/office/powerpoint/2010/main" val="3840977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E00A6-4AEC-904D-79F5-A52A63EA7E89}"/>
              </a:ext>
            </a:extLst>
          </p:cNvPr>
          <p:cNvSpPr>
            <a:spLocks noGrp="1"/>
          </p:cNvSpPr>
          <p:nvPr>
            <p:ph type="title"/>
          </p:nvPr>
        </p:nvSpPr>
        <p:spPr>
          <a:xfrm>
            <a:off x="2057400" y="285750"/>
            <a:ext cx="6059482" cy="490538"/>
          </a:xfrm>
        </p:spPr>
        <p:txBody>
          <a:bodyPr/>
          <a:lstStyle/>
          <a:p>
            <a:r>
              <a:rPr lang="en-US" dirty="0"/>
              <a:t>Java Archetypes and Libraries</a:t>
            </a:r>
          </a:p>
        </p:txBody>
      </p:sp>
      <p:sp>
        <p:nvSpPr>
          <p:cNvPr id="3" name="Content Placeholder 2">
            <a:extLst>
              <a:ext uri="{FF2B5EF4-FFF2-40B4-BE49-F238E27FC236}">
                <a16:creationId xmlns:a16="http://schemas.microsoft.com/office/drawing/2014/main" id="{AC616F72-C8FE-195B-4D01-4F5CC0DD819C}"/>
              </a:ext>
            </a:extLst>
          </p:cNvPr>
          <p:cNvSpPr>
            <a:spLocks noGrp="1"/>
          </p:cNvSpPr>
          <p:nvPr>
            <p:ph idx="1"/>
          </p:nvPr>
        </p:nvSpPr>
        <p:spPr>
          <a:xfrm>
            <a:off x="228600" y="843557"/>
            <a:ext cx="8763000" cy="3456385"/>
          </a:xfrm>
        </p:spPr>
        <p:txBody>
          <a:bodyPr/>
          <a:lstStyle/>
          <a:p>
            <a:r>
              <a:rPr lang="en-US" dirty="0"/>
              <a:t>An archetype is a project templating toolkit.</a:t>
            </a:r>
          </a:p>
          <a:p>
            <a:r>
              <a:rPr lang="en-US" dirty="0"/>
              <a:t>An archetype is defined as an original pattern or model from which all other things of the same kind are made. </a:t>
            </a:r>
          </a:p>
          <a:p>
            <a:r>
              <a:rPr lang="en-US" dirty="0"/>
              <a:t>Typical archetypes:</a:t>
            </a:r>
          </a:p>
          <a:p>
            <a:pPr lvl="1"/>
            <a:r>
              <a:rPr lang="en-US" dirty="0"/>
              <a:t>Maven (the major one)</a:t>
            </a:r>
          </a:p>
          <a:p>
            <a:pPr lvl="1"/>
            <a:r>
              <a:rPr lang="en-US" dirty="0"/>
              <a:t>Gradle</a:t>
            </a:r>
          </a:p>
          <a:p>
            <a:pPr lvl="1"/>
            <a:r>
              <a:rPr lang="en-US" dirty="0"/>
              <a:t>Spring boot</a:t>
            </a:r>
          </a:p>
          <a:p>
            <a:pPr lvl="1"/>
            <a:r>
              <a:rPr lang="en-US" dirty="0" err="1"/>
              <a:t>Quarkus</a:t>
            </a:r>
            <a:endParaRPr lang="en-US" dirty="0"/>
          </a:p>
          <a:p>
            <a:r>
              <a:rPr lang="en-US" dirty="0"/>
              <a:t>Archetype will help authors create Maven project templates for users and provides users with the means to generate parameterized versions of those project templates.</a:t>
            </a:r>
          </a:p>
        </p:txBody>
      </p:sp>
    </p:spTree>
    <p:extLst>
      <p:ext uri="{BB962C8B-B14F-4D97-AF65-F5344CB8AC3E}">
        <p14:creationId xmlns:p14="http://schemas.microsoft.com/office/powerpoint/2010/main" val="20577707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CA42-7E39-8ED8-63C3-B59625E32978}"/>
              </a:ext>
            </a:extLst>
          </p:cNvPr>
          <p:cNvSpPr>
            <a:spLocks noGrp="1"/>
          </p:cNvSpPr>
          <p:nvPr>
            <p:ph type="title"/>
          </p:nvPr>
        </p:nvSpPr>
        <p:spPr>
          <a:xfrm>
            <a:off x="2133600" y="285750"/>
            <a:ext cx="5983282" cy="490538"/>
          </a:xfrm>
        </p:spPr>
        <p:txBody>
          <a:bodyPr/>
          <a:lstStyle/>
          <a:p>
            <a:r>
              <a:rPr lang="en-US" dirty="0"/>
              <a:t>Next Steps</a:t>
            </a:r>
          </a:p>
        </p:txBody>
      </p:sp>
      <p:sp>
        <p:nvSpPr>
          <p:cNvPr id="3" name="Content Placeholder 2">
            <a:extLst>
              <a:ext uri="{FF2B5EF4-FFF2-40B4-BE49-F238E27FC236}">
                <a16:creationId xmlns:a16="http://schemas.microsoft.com/office/drawing/2014/main" id="{BB8D57C1-6E5A-B0D5-23E3-6CDAB34FC292}"/>
              </a:ext>
            </a:extLst>
          </p:cNvPr>
          <p:cNvSpPr>
            <a:spLocks noGrp="1"/>
          </p:cNvSpPr>
          <p:nvPr>
            <p:ph idx="1"/>
          </p:nvPr>
        </p:nvSpPr>
        <p:spPr>
          <a:xfrm>
            <a:off x="609600" y="1098321"/>
            <a:ext cx="8077198" cy="3456385"/>
          </a:xfrm>
        </p:spPr>
        <p:txBody>
          <a:bodyPr/>
          <a:lstStyle/>
          <a:p>
            <a:r>
              <a:rPr lang="en-US" dirty="0"/>
              <a:t>By completing this tutorial, you've learned to create a project and make a pull request on GitHub.</a:t>
            </a:r>
          </a:p>
          <a:p>
            <a:r>
              <a:rPr lang="en-US" dirty="0"/>
              <a:t>Here's what you accomplished in this tutorial:</a:t>
            </a:r>
          </a:p>
          <a:p>
            <a:pPr lvl="1"/>
            <a:r>
              <a:rPr lang="en-US" dirty="0"/>
              <a:t>Created an open source repository</a:t>
            </a:r>
          </a:p>
          <a:p>
            <a:pPr lvl="1"/>
            <a:r>
              <a:rPr lang="en-US" dirty="0"/>
              <a:t>Started and managed a new branch</a:t>
            </a:r>
          </a:p>
          <a:p>
            <a:pPr lvl="1"/>
            <a:r>
              <a:rPr lang="en-US" dirty="0"/>
              <a:t>Changed a file and committed those changes to GitHub</a:t>
            </a:r>
          </a:p>
          <a:p>
            <a:pPr lvl="1"/>
            <a:r>
              <a:rPr lang="en-US" dirty="0"/>
              <a:t>Opened and merged a pull request</a:t>
            </a:r>
          </a:p>
          <a:p>
            <a:r>
              <a:rPr lang="en-US" dirty="0"/>
              <a:t>Take a look at your GitHub profile and you'll see your work reflected on your contribution graph.</a:t>
            </a:r>
          </a:p>
        </p:txBody>
      </p:sp>
    </p:spTree>
    <p:extLst>
      <p:ext uri="{BB962C8B-B14F-4D97-AF65-F5344CB8AC3E}">
        <p14:creationId xmlns:p14="http://schemas.microsoft.com/office/powerpoint/2010/main" val="22554263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AC1E5B-0BA6-01CC-1FE5-0232DD51DD0A}"/>
              </a:ext>
            </a:extLst>
          </p:cNvPr>
          <p:cNvSpPr txBox="1"/>
          <p:nvPr/>
        </p:nvSpPr>
        <p:spPr>
          <a:xfrm rot="20891098">
            <a:off x="333603" y="487698"/>
            <a:ext cx="7593653" cy="1754326"/>
          </a:xfrm>
          <a:prstGeom prst="rect">
            <a:avLst/>
          </a:prstGeom>
          <a:noFill/>
        </p:spPr>
        <p:txBody>
          <a:bodyPr wrap="square" rtlCol="0">
            <a:spAutoFit/>
          </a:bodyPr>
          <a:lstStyle/>
          <a:p>
            <a:r>
              <a:rPr lang="en-US" sz="3600" dirty="0">
                <a:solidFill>
                  <a:srgbClr val="333399"/>
                </a:solidFill>
              </a:rPr>
              <a:t>GitHub as Version Control and Repository System is now set and ready to go.</a:t>
            </a:r>
          </a:p>
        </p:txBody>
      </p:sp>
      <p:grpSp>
        <p:nvGrpSpPr>
          <p:cNvPr id="6" name="Group 5">
            <a:extLst>
              <a:ext uri="{FF2B5EF4-FFF2-40B4-BE49-F238E27FC236}">
                <a16:creationId xmlns:a16="http://schemas.microsoft.com/office/drawing/2014/main" id="{B43DCE37-F773-E3CF-B752-2D1DFBF1F400}"/>
              </a:ext>
            </a:extLst>
          </p:cNvPr>
          <p:cNvGrpSpPr/>
          <p:nvPr/>
        </p:nvGrpSpPr>
        <p:grpSpPr>
          <a:xfrm>
            <a:off x="1981200" y="1962150"/>
            <a:ext cx="6592008" cy="2675243"/>
            <a:chOff x="836784" y="1491920"/>
            <a:chExt cx="8154816" cy="2832431"/>
          </a:xfrm>
        </p:grpSpPr>
        <p:sp>
          <p:nvSpPr>
            <p:cNvPr id="7" name="Rectangle 6">
              <a:extLst>
                <a:ext uri="{FF2B5EF4-FFF2-40B4-BE49-F238E27FC236}">
                  <a16:creationId xmlns:a16="http://schemas.microsoft.com/office/drawing/2014/main" id="{820A9721-1323-2AF8-76A1-BD8E743ADE9C}"/>
                </a:ext>
              </a:extLst>
            </p:cNvPr>
            <p:cNvSpPr/>
            <p:nvPr/>
          </p:nvSpPr>
          <p:spPr bwMode="auto">
            <a:xfrm>
              <a:off x="836784" y="2125751"/>
              <a:ext cx="4848568" cy="2198600"/>
            </a:xfrm>
            <a:prstGeom prst="rect">
              <a:avLst/>
            </a:prstGeom>
            <a:solidFill>
              <a:srgbClr val="CFC215"/>
            </a:solidFill>
            <a:ln w="254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a:ln>
                  <a:noFill/>
                </a:ln>
                <a:solidFill>
                  <a:schemeClr val="tx1"/>
                </a:solidFill>
                <a:effectLst/>
                <a:latin typeface="Tahoma" pitchFamily="34" charset="0"/>
              </a:endParaRPr>
            </a:p>
          </p:txBody>
        </p:sp>
        <p:cxnSp>
          <p:nvCxnSpPr>
            <p:cNvPr id="8" name="Straight Connector 7">
              <a:extLst>
                <a:ext uri="{FF2B5EF4-FFF2-40B4-BE49-F238E27FC236}">
                  <a16:creationId xmlns:a16="http://schemas.microsoft.com/office/drawing/2014/main" id="{1B21F4D2-185A-4123-2012-943F4D4D65BE}"/>
                </a:ext>
              </a:extLst>
            </p:cNvPr>
            <p:cNvCxnSpPr>
              <a:cxnSpLocks/>
            </p:cNvCxnSpPr>
            <p:nvPr/>
          </p:nvCxnSpPr>
          <p:spPr bwMode="auto">
            <a:xfrm flipH="1">
              <a:off x="3302801" y="2969365"/>
              <a:ext cx="440143" cy="482478"/>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cxnSp>
          <p:nvCxnSpPr>
            <p:cNvPr id="9" name="Straight Connector 8">
              <a:extLst>
                <a:ext uri="{FF2B5EF4-FFF2-40B4-BE49-F238E27FC236}">
                  <a16:creationId xmlns:a16="http://schemas.microsoft.com/office/drawing/2014/main" id="{C868A829-81BE-EAEA-6CB7-0C612D1C2697}"/>
                </a:ext>
              </a:extLst>
            </p:cNvPr>
            <p:cNvCxnSpPr>
              <a:cxnSpLocks/>
            </p:cNvCxnSpPr>
            <p:nvPr/>
          </p:nvCxnSpPr>
          <p:spPr bwMode="auto">
            <a:xfrm>
              <a:off x="1752600" y="2800833"/>
              <a:ext cx="597317" cy="80997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
          <p:nvSpPr>
            <p:cNvPr id="10" name="Rectangle 9">
              <a:extLst>
                <a:ext uri="{FF2B5EF4-FFF2-40B4-BE49-F238E27FC236}">
                  <a16:creationId xmlns:a16="http://schemas.microsoft.com/office/drawing/2014/main" id="{EF8CE791-80CF-4334-EA21-6E0E36B274B1}"/>
                </a:ext>
              </a:extLst>
            </p:cNvPr>
            <p:cNvSpPr/>
            <p:nvPr/>
          </p:nvSpPr>
          <p:spPr bwMode="auto">
            <a:xfrm>
              <a:off x="2426383" y="2212092"/>
              <a:ext cx="3165465" cy="790235"/>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Code editor </a:t>
              </a:r>
              <a:br>
                <a:rPr kumimoji="0" lang="en-US" b="0" i="0" u="none" strike="noStrike" cap="none" normalizeH="0" baseline="0" dirty="0">
                  <a:ln>
                    <a:noFill/>
                  </a:ln>
                  <a:solidFill>
                    <a:schemeClr val="tx1"/>
                  </a:solidFill>
                  <a:effectLst/>
                  <a:latin typeface="Tahoma" pitchFamily="34" charset="0"/>
                </a:rPr>
              </a:br>
              <a:r>
                <a:rPr kumimoji="0" lang="en-US" b="0" i="0" u="none" strike="noStrike" cap="none" normalizeH="0" baseline="0" dirty="0">
                  <a:ln>
                    <a:noFill/>
                  </a:ln>
                  <a:solidFill>
                    <a:schemeClr val="tx1"/>
                  </a:solidFill>
                  <a:effectLst/>
                  <a:latin typeface="Tahoma" pitchFamily="34" charset="0"/>
                </a:rPr>
                <a:t>“Visual Studio Code”</a:t>
              </a:r>
            </a:p>
          </p:txBody>
        </p:sp>
        <p:sp>
          <p:nvSpPr>
            <p:cNvPr id="11" name="Rectangle 10">
              <a:extLst>
                <a:ext uri="{FF2B5EF4-FFF2-40B4-BE49-F238E27FC236}">
                  <a16:creationId xmlns:a16="http://schemas.microsoft.com/office/drawing/2014/main" id="{5501C40D-A4D6-CE14-0ED4-D9D3CAB1CA69}"/>
                </a:ext>
              </a:extLst>
            </p:cNvPr>
            <p:cNvSpPr/>
            <p:nvPr/>
          </p:nvSpPr>
          <p:spPr bwMode="auto">
            <a:xfrm>
              <a:off x="945960" y="2212092"/>
              <a:ext cx="1371247" cy="790235"/>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JDK – Compiler</a:t>
              </a:r>
            </a:p>
          </p:txBody>
        </p:sp>
        <p:cxnSp>
          <p:nvCxnSpPr>
            <p:cNvPr id="12" name="Straight Connector 11">
              <a:extLst>
                <a:ext uri="{FF2B5EF4-FFF2-40B4-BE49-F238E27FC236}">
                  <a16:creationId xmlns:a16="http://schemas.microsoft.com/office/drawing/2014/main" id="{E13B263F-7108-1B9B-7DB9-C807D40A7D97}"/>
                </a:ext>
              </a:extLst>
            </p:cNvPr>
            <p:cNvCxnSpPr>
              <a:cxnSpLocks/>
            </p:cNvCxnSpPr>
            <p:nvPr/>
          </p:nvCxnSpPr>
          <p:spPr bwMode="auto">
            <a:xfrm>
              <a:off x="4493793" y="1589081"/>
              <a:ext cx="0" cy="535858"/>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
          <p:nvSpPr>
            <p:cNvPr id="13" name="Rectangle 12">
              <a:extLst>
                <a:ext uri="{FF2B5EF4-FFF2-40B4-BE49-F238E27FC236}">
                  <a16:creationId xmlns:a16="http://schemas.microsoft.com/office/drawing/2014/main" id="{A21E353C-A684-EE6B-8E60-CB69D5728293}"/>
                </a:ext>
              </a:extLst>
            </p:cNvPr>
            <p:cNvSpPr/>
            <p:nvPr/>
          </p:nvSpPr>
          <p:spPr bwMode="auto">
            <a:xfrm>
              <a:off x="6269064" y="1640120"/>
              <a:ext cx="1479264" cy="455669"/>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GUI Tool</a:t>
              </a:r>
            </a:p>
          </p:txBody>
        </p:sp>
        <p:sp>
          <p:nvSpPr>
            <p:cNvPr id="14" name="Rectangle 13">
              <a:extLst>
                <a:ext uri="{FF2B5EF4-FFF2-40B4-BE49-F238E27FC236}">
                  <a16:creationId xmlns:a16="http://schemas.microsoft.com/office/drawing/2014/main" id="{330E16FD-DFD8-D0A6-C820-4DEDA31CC46F}"/>
                </a:ext>
              </a:extLst>
            </p:cNvPr>
            <p:cNvSpPr/>
            <p:nvPr/>
          </p:nvSpPr>
          <p:spPr bwMode="auto">
            <a:xfrm>
              <a:off x="6331432" y="2351691"/>
              <a:ext cx="1479264" cy="551841"/>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Database</a:t>
              </a:r>
            </a:p>
          </p:txBody>
        </p:sp>
        <p:sp>
          <p:nvSpPr>
            <p:cNvPr id="15" name="Rectangle 14">
              <a:extLst>
                <a:ext uri="{FF2B5EF4-FFF2-40B4-BE49-F238E27FC236}">
                  <a16:creationId xmlns:a16="http://schemas.microsoft.com/office/drawing/2014/main" id="{16FFFAA4-A443-F984-B991-6E6DDA7F01AA}"/>
                </a:ext>
              </a:extLst>
            </p:cNvPr>
            <p:cNvSpPr/>
            <p:nvPr/>
          </p:nvSpPr>
          <p:spPr bwMode="auto">
            <a:xfrm>
              <a:off x="3755790" y="1491920"/>
              <a:ext cx="1476005" cy="500547"/>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OOD Tool</a:t>
              </a:r>
            </a:p>
          </p:txBody>
        </p:sp>
        <p:cxnSp>
          <p:nvCxnSpPr>
            <p:cNvPr id="16" name="Straight Connector 15">
              <a:extLst>
                <a:ext uri="{FF2B5EF4-FFF2-40B4-BE49-F238E27FC236}">
                  <a16:creationId xmlns:a16="http://schemas.microsoft.com/office/drawing/2014/main" id="{9245E41F-32C9-FB38-E91D-87FF56151572}"/>
                </a:ext>
              </a:extLst>
            </p:cNvPr>
            <p:cNvCxnSpPr>
              <a:cxnSpLocks/>
            </p:cNvCxnSpPr>
            <p:nvPr/>
          </p:nvCxnSpPr>
          <p:spPr bwMode="auto">
            <a:xfrm>
              <a:off x="5329276" y="3772063"/>
              <a:ext cx="1093044" cy="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
          <p:nvSpPr>
            <p:cNvPr id="17" name="Rectangle 16">
              <a:extLst>
                <a:ext uri="{FF2B5EF4-FFF2-40B4-BE49-F238E27FC236}">
                  <a16:creationId xmlns:a16="http://schemas.microsoft.com/office/drawing/2014/main" id="{73301C35-0FAB-86B3-C1FD-2377C13DE9E5}"/>
                </a:ext>
              </a:extLst>
            </p:cNvPr>
            <p:cNvSpPr/>
            <p:nvPr/>
          </p:nvSpPr>
          <p:spPr bwMode="auto">
            <a:xfrm>
              <a:off x="6163009" y="3407734"/>
              <a:ext cx="2828591" cy="790235"/>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Source code repository “GitHub”</a:t>
              </a:r>
            </a:p>
          </p:txBody>
        </p:sp>
        <p:cxnSp>
          <p:nvCxnSpPr>
            <p:cNvPr id="18" name="Straight Connector 17">
              <a:extLst>
                <a:ext uri="{FF2B5EF4-FFF2-40B4-BE49-F238E27FC236}">
                  <a16:creationId xmlns:a16="http://schemas.microsoft.com/office/drawing/2014/main" id="{BB4B5407-1E36-F9A2-560D-A048B12768DB}"/>
                </a:ext>
              </a:extLst>
            </p:cNvPr>
            <p:cNvCxnSpPr>
              <a:cxnSpLocks/>
            </p:cNvCxnSpPr>
            <p:nvPr/>
          </p:nvCxnSpPr>
          <p:spPr bwMode="auto">
            <a:xfrm>
              <a:off x="5600992" y="2607210"/>
              <a:ext cx="739584" cy="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cxnSp>
          <p:nvCxnSpPr>
            <p:cNvPr id="19" name="Straight Connector 18">
              <a:extLst>
                <a:ext uri="{FF2B5EF4-FFF2-40B4-BE49-F238E27FC236}">
                  <a16:creationId xmlns:a16="http://schemas.microsoft.com/office/drawing/2014/main" id="{BB4D800F-89F3-8D15-1F85-1A8BC3D9A73B}"/>
                </a:ext>
              </a:extLst>
            </p:cNvPr>
            <p:cNvCxnSpPr>
              <a:cxnSpLocks/>
            </p:cNvCxnSpPr>
            <p:nvPr/>
          </p:nvCxnSpPr>
          <p:spPr bwMode="auto">
            <a:xfrm flipH="1">
              <a:off x="4897736" y="3002327"/>
              <a:ext cx="9144" cy="641438"/>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cxnSp>
          <p:nvCxnSpPr>
            <p:cNvPr id="20" name="Straight Connector 19">
              <a:extLst>
                <a:ext uri="{FF2B5EF4-FFF2-40B4-BE49-F238E27FC236}">
                  <a16:creationId xmlns:a16="http://schemas.microsoft.com/office/drawing/2014/main" id="{0E4CA101-CAF2-2040-4CA8-524E1BDFB7CE}"/>
                </a:ext>
              </a:extLst>
            </p:cNvPr>
            <p:cNvCxnSpPr>
              <a:cxnSpLocks/>
              <a:stCxn id="10" idx="3"/>
            </p:cNvCxnSpPr>
            <p:nvPr/>
          </p:nvCxnSpPr>
          <p:spPr bwMode="auto">
            <a:xfrm flipV="1">
              <a:off x="5591848" y="1837993"/>
              <a:ext cx="664368" cy="769217"/>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
          <p:nvSpPr>
            <p:cNvPr id="21" name="Rectangle 20">
              <a:extLst>
                <a:ext uri="{FF2B5EF4-FFF2-40B4-BE49-F238E27FC236}">
                  <a16:creationId xmlns:a16="http://schemas.microsoft.com/office/drawing/2014/main" id="{F69136F6-9D4D-B4F3-02AD-FCF11871E590}"/>
                </a:ext>
              </a:extLst>
            </p:cNvPr>
            <p:cNvSpPr/>
            <p:nvPr/>
          </p:nvSpPr>
          <p:spPr bwMode="auto">
            <a:xfrm>
              <a:off x="1564164" y="3418126"/>
              <a:ext cx="2391662" cy="769214"/>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Java support for code Editor</a:t>
              </a:r>
            </a:p>
          </p:txBody>
        </p:sp>
        <p:sp>
          <p:nvSpPr>
            <p:cNvPr id="22" name="Rectangle 21">
              <a:extLst>
                <a:ext uri="{FF2B5EF4-FFF2-40B4-BE49-F238E27FC236}">
                  <a16:creationId xmlns:a16="http://schemas.microsoft.com/office/drawing/2014/main" id="{6A691AF0-D4BC-7467-5B74-843BE292C34F}"/>
                </a:ext>
              </a:extLst>
            </p:cNvPr>
            <p:cNvSpPr/>
            <p:nvPr/>
          </p:nvSpPr>
          <p:spPr bwMode="auto">
            <a:xfrm>
              <a:off x="4220601" y="3407953"/>
              <a:ext cx="1352080" cy="769217"/>
            </a:xfrm>
            <a:prstGeom prst="rect">
              <a:avLst/>
            </a:prstGeom>
            <a:solidFill>
              <a:srgbClr val="F2F3C9"/>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ahoma" pitchFamily="34" charset="0"/>
                </a:rPr>
                <a:t>Source code</a:t>
              </a:r>
            </a:p>
          </p:txBody>
        </p:sp>
      </p:grpSp>
      <p:sp>
        <p:nvSpPr>
          <p:cNvPr id="23" name="Oval 22">
            <a:extLst>
              <a:ext uri="{FF2B5EF4-FFF2-40B4-BE49-F238E27FC236}">
                <a16:creationId xmlns:a16="http://schemas.microsoft.com/office/drawing/2014/main" id="{8F8CC4D3-0BCC-B228-FA13-859F6DDD649C}"/>
              </a:ext>
            </a:extLst>
          </p:cNvPr>
          <p:cNvSpPr/>
          <p:nvPr/>
        </p:nvSpPr>
        <p:spPr bwMode="auto">
          <a:xfrm>
            <a:off x="6023531" y="3492209"/>
            <a:ext cx="3014899" cy="1247091"/>
          </a:xfrm>
          <a:prstGeom prst="ellipse">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17880168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735B6E-92D5-AE01-69BE-3DF618D2CE5B}"/>
              </a:ext>
            </a:extLst>
          </p:cNvPr>
          <p:cNvSpPr>
            <a:spLocks noGrp="1"/>
          </p:cNvSpPr>
          <p:nvPr>
            <p:ph type="ctrTitle"/>
          </p:nvPr>
        </p:nvSpPr>
        <p:spPr>
          <a:xfrm>
            <a:off x="914400" y="3181350"/>
            <a:ext cx="7924800" cy="598884"/>
          </a:xfrm>
        </p:spPr>
        <p:txBody>
          <a:bodyPr/>
          <a:lstStyle/>
          <a:p>
            <a:pPr marL="2227263" indent="-2227263"/>
            <a:r>
              <a:rPr lang="en-US" dirty="0"/>
              <a:t>Chapter 2 –Tools for Java Development</a:t>
            </a:r>
          </a:p>
        </p:txBody>
      </p:sp>
    </p:spTree>
    <p:extLst>
      <p:ext uri="{BB962C8B-B14F-4D97-AF65-F5344CB8AC3E}">
        <p14:creationId xmlns:p14="http://schemas.microsoft.com/office/powerpoint/2010/main" val="1222644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FE2B-0665-39CB-EB29-EBEAF0EEF5E6}"/>
              </a:ext>
            </a:extLst>
          </p:cNvPr>
          <p:cNvSpPr>
            <a:spLocks noGrp="1"/>
          </p:cNvSpPr>
          <p:nvPr>
            <p:ph type="title"/>
          </p:nvPr>
        </p:nvSpPr>
        <p:spPr/>
        <p:txBody>
          <a:bodyPr/>
          <a:lstStyle/>
          <a:p>
            <a:r>
              <a:rPr lang="en-US" dirty="0"/>
              <a:t>Databases</a:t>
            </a:r>
          </a:p>
        </p:txBody>
      </p:sp>
      <p:sp>
        <p:nvSpPr>
          <p:cNvPr id="3" name="Content Placeholder 2">
            <a:extLst>
              <a:ext uri="{FF2B5EF4-FFF2-40B4-BE49-F238E27FC236}">
                <a16:creationId xmlns:a16="http://schemas.microsoft.com/office/drawing/2014/main" id="{EDF2BBD5-6231-0EEE-3666-9026D83A7A60}"/>
              </a:ext>
            </a:extLst>
          </p:cNvPr>
          <p:cNvSpPr>
            <a:spLocks noGrp="1"/>
          </p:cNvSpPr>
          <p:nvPr>
            <p:ph sz="half" idx="1"/>
          </p:nvPr>
        </p:nvSpPr>
        <p:spPr/>
        <p:txBody>
          <a:bodyPr/>
          <a:lstStyle/>
          <a:p>
            <a:r>
              <a:rPr lang="en-US" dirty="0"/>
              <a:t>Databases are used for storing, maintaining and accessing any sort of data. </a:t>
            </a:r>
          </a:p>
          <a:p>
            <a:r>
              <a:rPr lang="en-US" dirty="0"/>
              <a:t>They collect required information on the subject matter, people, places, things.    </a:t>
            </a:r>
          </a:p>
        </p:txBody>
      </p:sp>
      <p:sp>
        <p:nvSpPr>
          <p:cNvPr id="5" name="Content Placeholder 4">
            <a:extLst>
              <a:ext uri="{FF2B5EF4-FFF2-40B4-BE49-F238E27FC236}">
                <a16:creationId xmlns:a16="http://schemas.microsoft.com/office/drawing/2014/main" id="{9186E46C-C660-B0A5-7B6C-0E3BE8A38D26}"/>
              </a:ext>
            </a:extLst>
          </p:cNvPr>
          <p:cNvSpPr>
            <a:spLocks noGrp="1"/>
          </p:cNvSpPr>
          <p:nvPr>
            <p:ph sz="half" idx="2"/>
          </p:nvPr>
        </p:nvSpPr>
        <p:spPr>
          <a:xfrm>
            <a:off x="428385" y="2571750"/>
            <a:ext cx="3984127" cy="1912861"/>
          </a:xfrm>
        </p:spPr>
        <p:txBody>
          <a:bodyPr/>
          <a:lstStyle/>
          <a:p>
            <a:pPr marL="0" indent="0">
              <a:buNone/>
            </a:pPr>
            <a:r>
              <a:rPr lang="en-US" b="1" i="1" dirty="0"/>
              <a:t>Schemas</a:t>
            </a:r>
          </a:p>
          <a:p>
            <a:r>
              <a:rPr lang="en-US" dirty="0"/>
              <a:t>Hierarchical databases</a:t>
            </a:r>
          </a:p>
          <a:p>
            <a:r>
              <a:rPr lang="en-US" dirty="0"/>
              <a:t>Network databases</a:t>
            </a:r>
          </a:p>
          <a:p>
            <a:r>
              <a:rPr lang="en-US" dirty="0"/>
              <a:t>Relational databases</a:t>
            </a:r>
          </a:p>
          <a:p>
            <a:r>
              <a:rPr lang="en-US" dirty="0"/>
              <a:t>Object-oriented databases</a:t>
            </a:r>
          </a:p>
          <a:p>
            <a:r>
              <a:rPr lang="en-US" dirty="0"/>
              <a:t>NoSQL databases</a:t>
            </a:r>
          </a:p>
          <a:p>
            <a:pPr marL="0" indent="0">
              <a:buNone/>
            </a:pPr>
            <a:endParaRPr lang="en-US" dirty="0"/>
          </a:p>
        </p:txBody>
      </p:sp>
      <p:sp>
        <p:nvSpPr>
          <p:cNvPr id="6" name="Content Placeholder 5">
            <a:extLst>
              <a:ext uri="{FF2B5EF4-FFF2-40B4-BE49-F238E27FC236}">
                <a16:creationId xmlns:a16="http://schemas.microsoft.com/office/drawing/2014/main" id="{569B75B0-9D0A-7785-404C-E519D3659169}"/>
              </a:ext>
            </a:extLst>
          </p:cNvPr>
          <p:cNvSpPr>
            <a:spLocks noGrp="1"/>
          </p:cNvSpPr>
          <p:nvPr>
            <p:ph sz="half" idx="10"/>
          </p:nvPr>
        </p:nvSpPr>
        <p:spPr>
          <a:xfrm>
            <a:off x="5902360" y="2571750"/>
            <a:ext cx="2813255" cy="1958481"/>
          </a:xfrm>
        </p:spPr>
        <p:txBody>
          <a:bodyPr/>
          <a:lstStyle/>
          <a:p>
            <a:pPr marL="0" indent="0">
              <a:buNone/>
            </a:pPr>
            <a:r>
              <a:rPr lang="en-US" b="1" i="1" dirty="0"/>
              <a:t>Storage</a:t>
            </a:r>
          </a:p>
          <a:p>
            <a:r>
              <a:rPr lang="en-US" dirty="0"/>
              <a:t>Cloud Database</a:t>
            </a:r>
          </a:p>
          <a:p>
            <a:r>
              <a:rPr lang="en-US" dirty="0"/>
              <a:t>Centralized Database</a:t>
            </a:r>
          </a:p>
          <a:p>
            <a:r>
              <a:rPr lang="en-US" dirty="0"/>
              <a:t>Distributed Database</a:t>
            </a:r>
          </a:p>
          <a:p>
            <a:endParaRPr lang="en-US" dirty="0"/>
          </a:p>
        </p:txBody>
      </p:sp>
      <p:pic>
        <p:nvPicPr>
          <p:cNvPr id="8" name="Picture 7" descr="A black and white circular object&#10;&#10;Description automatically generated">
            <a:extLst>
              <a:ext uri="{FF2B5EF4-FFF2-40B4-BE49-F238E27FC236}">
                <a16:creationId xmlns:a16="http://schemas.microsoft.com/office/drawing/2014/main" id="{98564948-E487-487E-4DB4-9EEF57F7C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8045" y="2710416"/>
            <a:ext cx="1905000" cy="1905000"/>
          </a:xfrm>
          <a:prstGeom prst="rect">
            <a:avLst/>
          </a:prstGeom>
        </p:spPr>
      </p:pic>
    </p:spTree>
    <p:extLst>
      <p:ext uri="{BB962C8B-B14F-4D97-AF65-F5344CB8AC3E}">
        <p14:creationId xmlns:p14="http://schemas.microsoft.com/office/powerpoint/2010/main" val="3880850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FE2B-0665-39CB-EB29-EBEAF0EEF5E6}"/>
              </a:ext>
            </a:extLst>
          </p:cNvPr>
          <p:cNvSpPr>
            <a:spLocks noGrp="1"/>
          </p:cNvSpPr>
          <p:nvPr>
            <p:ph type="title"/>
          </p:nvPr>
        </p:nvSpPr>
        <p:spPr>
          <a:xfrm>
            <a:off x="990600" y="285750"/>
            <a:ext cx="8001000" cy="490538"/>
          </a:xfrm>
        </p:spPr>
        <p:txBody>
          <a:bodyPr/>
          <a:lstStyle/>
          <a:p>
            <a:r>
              <a:rPr lang="en-US" dirty="0"/>
              <a:t>Source Code Repositories and Version Control</a:t>
            </a:r>
          </a:p>
        </p:txBody>
      </p:sp>
      <p:sp>
        <p:nvSpPr>
          <p:cNvPr id="3" name="Content Placeholder 2">
            <a:extLst>
              <a:ext uri="{FF2B5EF4-FFF2-40B4-BE49-F238E27FC236}">
                <a16:creationId xmlns:a16="http://schemas.microsoft.com/office/drawing/2014/main" id="{EDF2BBD5-6231-0EEE-3666-9026D83A7A60}"/>
              </a:ext>
            </a:extLst>
          </p:cNvPr>
          <p:cNvSpPr>
            <a:spLocks noGrp="1"/>
          </p:cNvSpPr>
          <p:nvPr>
            <p:ph idx="1"/>
          </p:nvPr>
        </p:nvSpPr>
        <p:spPr>
          <a:xfrm>
            <a:off x="446088" y="971550"/>
            <a:ext cx="8251823" cy="3456385"/>
          </a:xfrm>
        </p:spPr>
        <p:txBody>
          <a:bodyPr/>
          <a:lstStyle/>
          <a:p>
            <a:r>
              <a:rPr lang="en-US" dirty="0"/>
              <a:t>In software engineering, a version control system is used to keep track of versions of a set of files, usually to allow multiple developers to collaborate on a project. </a:t>
            </a:r>
          </a:p>
          <a:p>
            <a:r>
              <a:rPr lang="en-US" dirty="0"/>
              <a:t>The repository keeps track of the files in the project, which is represented as a graph.</a:t>
            </a:r>
          </a:p>
          <a:p>
            <a:r>
              <a:rPr lang="en-US" dirty="0"/>
              <a:t>Examples of cloud-based source code repositories and version control systems:</a:t>
            </a:r>
          </a:p>
          <a:p>
            <a:pPr lvl="1"/>
            <a:r>
              <a:rPr lang="en-US" dirty="0"/>
              <a:t>Git/</a:t>
            </a:r>
            <a:r>
              <a:rPr lang="en-US" dirty="0" err="1"/>
              <a:t>GitHUB</a:t>
            </a:r>
            <a:endParaRPr lang="en-US" dirty="0"/>
          </a:p>
          <a:p>
            <a:pPr lvl="1"/>
            <a:r>
              <a:rPr lang="en-US" dirty="0" err="1"/>
              <a:t>SourceForge</a:t>
            </a:r>
            <a:endParaRPr lang="en-US" dirty="0"/>
          </a:p>
          <a:p>
            <a:pPr lvl="1"/>
            <a:r>
              <a:rPr lang="en-US" dirty="0" err="1"/>
              <a:t>Assembla</a:t>
            </a:r>
            <a:endParaRPr lang="en-US" dirty="0"/>
          </a:p>
          <a:p>
            <a:pPr lvl="1"/>
            <a:r>
              <a:rPr lang="en-US" dirty="0"/>
              <a:t>eBook</a:t>
            </a:r>
          </a:p>
          <a:p>
            <a:endParaRPr lang="en-US" dirty="0"/>
          </a:p>
        </p:txBody>
      </p:sp>
    </p:spTree>
    <p:extLst>
      <p:ext uri="{BB962C8B-B14F-4D97-AF65-F5344CB8AC3E}">
        <p14:creationId xmlns:p14="http://schemas.microsoft.com/office/powerpoint/2010/main" val="3893004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FE2B-0665-39CB-EB29-EBEAF0EEF5E6}"/>
              </a:ext>
            </a:extLst>
          </p:cNvPr>
          <p:cNvSpPr>
            <a:spLocks noGrp="1"/>
          </p:cNvSpPr>
          <p:nvPr>
            <p:ph type="title"/>
          </p:nvPr>
        </p:nvSpPr>
        <p:spPr>
          <a:xfrm>
            <a:off x="1828800" y="285750"/>
            <a:ext cx="7162800" cy="490538"/>
          </a:xfrm>
        </p:spPr>
        <p:txBody>
          <a:bodyPr/>
          <a:lstStyle/>
          <a:p>
            <a:r>
              <a:rPr lang="en-US" dirty="0"/>
              <a:t>UML -- Unified Modeling Language (1/3)</a:t>
            </a:r>
          </a:p>
        </p:txBody>
      </p:sp>
      <p:sp>
        <p:nvSpPr>
          <p:cNvPr id="3" name="Content Placeholder 2">
            <a:extLst>
              <a:ext uri="{FF2B5EF4-FFF2-40B4-BE49-F238E27FC236}">
                <a16:creationId xmlns:a16="http://schemas.microsoft.com/office/drawing/2014/main" id="{EDF2BBD5-6231-0EEE-3666-9026D83A7A60}"/>
              </a:ext>
            </a:extLst>
          </p:cNvPr>
          <p:cNvSpPr>
            <a:spLocks noGrp="1"/>
          </p:cNvSpPr>
          <p:nvPr>
            <p:ph idx="1"/>
          </p:nvPr>
        </p:nvSpPr>
        <p:spPr>
          <a:xfrm>
            <a:off x="152400" y="1123950"/>
            <a:ext cx="8610600" cy="3456385"/>
          </a:xfrm>
        </p:spPr>
        <p:txBody>
          <a:bodyPr/>
          <a:lstStyle/>
          <a:p>
            <a:pPr>
              <a:spcBef>
                <a:spcPts val="0"/>
              </a:spcBef>
            </a:pPr>
            <a:r>
              <a:rPr lang="en-US" dirty="0"/>
              <a:t>Unified Modeling Language (UML) is a graphical language used to model and document software systems, while OOD is a design methodology that emphasizes the use of objects, inheritance, encapsulation, and polymorphism to build modular and reusable software systems. </a:t>
            </a:r>
          </a:p>
          <a:p>
            <a:pPr>
              <a:spcBef>
                <a:spcPts val="0"/>
              </a:spcBef>
            </a:pPr>
            <a:r>
              <a:rPr lang="en-US" dirty="0"/>
              <a:t>It was developed in 1990s as an amalgamation of several techniques, prominently OOAD technique by Grady </a:t>
            </a:r>
            <a:r>
              <a:rPr lang="en-US" dirty="0" err="1"/>
              <a:t>Booch</a:t>
            </a:r>
            <a:r>
              <a:rPr lang="en-US" dirty="0"/>
              <a:t>, OMT (Object Modeling Technique) by James Rumbaugh, and OOSE (Object Oriented Software Engineering) by Ivar Jacobson. UML attempted to standardize semantic models, syntactic notations, and diagrams of OOAD.</a:t>
            </a:r>
          </a:p>
          <a:p>
            <a:endParaRPr lang="en-US" dirty="0"/>
          </a:p>
        </p:txBody>
      </p:sp>
    </p:spTree>
    <p:extLst>
      <p:ext uri="{BB962C8B-B14F-4D97-AF65-F5344CB8AC3E}">
        <p14:creationId xmlns:p14="http://schemas.microsoft.com/office/powerpoint/2010/main" val="989910320"/>
      </p:ext>
    </p:extLst>
  </p:cSld>
  <p:clrMapOvr>
    <a:masterClrMapping/>
  </p:clrMapOvr>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3CDB946FD62954BB9F7F69EA86618E4" ma:contentTypeVersion="5" ma:contentTypeDescription="Create a new document." ma:contentTypeScope="" ma:versionID="cc67fdf71230e1a046da9d1707173899">
  <xsd:schema xmlns:xsd="http://www.w3.org/2001/XMLSchema" xmlns:xs="http://www.w3.org/2001/XMLSchema" xmlns:p="http://schemas.microsoft.com/office/2006/metadata/properties" xmlns:ns3="8cf34bc5-a1ee-4a0f-8606-a8d2d0226e3d" targetNamespace="http://schemas.microsoft.com/office/2006/metadata/properties" ma:root="true" ma:fieldsID="f1c2167e98ee00f06e8648245b2f4cbd" ns3:_="">
    <xsd:import namespace="8cf34bc5-a1ee-4a0f-8606-a8d2d0226e3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f34bc5-a1ee-4a0f-8606-a8d2d0226e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B611E1-8304-4F3B-B54D-11928169AD17}">
  <ds:schemaRefs>
    <ds:schemaRef ds:uri="http://schemas.microsoft.com/sharepoint/v3/contenttype/forms"/>
  </ds:schemaRefs>
</ds:datastoreItem>
</file>

<file path=customXml/itemProps2.xml><?xml version="1.0" encoding="utf-8"?>
<ds:datastoreItem xmlns:ds="http://schemas.openxmlformats.org/officeDocument/2006/customXml" ds:itemID="{DF179C1F-F670-4D41-BE3C-0AB7A9096736}">
  <ds:schemaRefs>
    <ds:schemaRef ds:uri="http://schemas.microsoft.com/office/2006/metadata/properties"/>
    <ds:schemaRef ds:uri="http://purl.org/dc/elements/1.1/"/>
    <ds:schemaRef ds:uri="8cf34bc5-a1ee-4a0f-8606-a8d2d0226e3d"/>
    <ds:schemaRef ds:uri="http://schemas.openxmlformats.org/package/2006/metadata/core-properties"/>
    <ds:schemaRef ds:uri="http://www.w3.org/XML/1998/namespace"/>
    <ds:schemaRef ds:uri="http://purl.org/dc/dcmitype/"/>
    <ds:schemaRef ds:uri="http://schemas.microsoft.com/office/2006/documentManagement/typ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7032D328-189E-4A05-9FCD-F0E1E3854A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f34bc5-a1ee-4a0f-8606-a8d2d0226e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9402</TotalTime>
  <Words>3861</Words>
  <Application>Microsoft Office PowerPoint</Application>
  <PresentationFormat>On-screen Show (16:9)</PresentationFormat>
  <Paragraphs>391</Paragraphs>
  <Slides>62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62</vt:i4>
      </vt:variant>
    </vt:vector>
  </HeadingPairs>
  <TitlesOfParts>
    <vt:vector size="66" baseType="lpstr">
      <vt:lpstr>Arial</vt:lpstr>
      <vt:lpstr>Tahoma</vt:lpstr>
      <vt:lpstr>Wingdings</vt:lpstr>
      <vt:lpstr>Blends</vt:lpstr>
      <vt:lpstr>Chapter 2 –Tools for Java Development</vt:lpstr>
      <vt:lpstr>Tools for Working with Programming Languages</vt:lpstr>
      <vt:lpstr>Variety of Tools for OOD and Java</vt:lpstr>
      <vt:lpstr>Code Editor</vt:lpstr>
      <vt:lpstr>IDE and JDK  </vt:lpstr>
      <vt:lpstr>Java Archetypes and Libraries</vt:lpstr>
      <vt:lpstr>Databases</vt:lpstr>
      <vt:lpstr>Source Code Repositories and Version Control</vt:lpstr>
      <vt:lpstr>UML -- Unified Modeling Language (1/3)</vt:lpstr>
      <vt:lpstr>UML -- Unified Modeling Language (2/3)</vt:lpstr>
      <vt:lpstr>UML -- Unified Modeling Language (3/3)</vt:lpstr>
      <vt:lpstr>Creating our Java IDE for this Course</vt:lpstr>
      <vt:lpstr>PowerPoint Presentation</vt:lpstr>
      <vt:lpstr>Installing and Configuring your JDK and Editor</vt:lpstr>
      <vt:lpstr>PowerPoint Presentation</vt:lpstr>
      <vt:lpstr>Installing JDK (Java Development Kit)</vt:lpstr>
      <vt:lpstr>Installing JDK (Java Development Kit)</vt:lpstr>
      <vt:lpstr>Installing JDK (Java Development Kit)</vt:lpstr>
      <vt:lpstr>Installing JDK (Java Development Kit)</vt:lpstr>
      <vt:lpstr>Configuring the Environment Variables on your Computer after Installation of JDK</vt:lpstr>
      <vt:lpstr>Setting up Global Path - Instructions for PC (1/3)</vt:lpstr>
      <vt:lpstr>Setting up Global Path - Instructions for PC (2/3)</vt:lpstr>
      <vt:lpstr>Setting up Global Path - Instructions for PC (3/3)</vt:lpstr>
      <vt:lpstr>PowerPoint Presentation</vt:lpstr>
      <vt:lpstr>Installing Visual Studio Code</vt:lpstr>
      <vt:lpstr>Setting Color themes in VSCode (1/2)</vt:lpstr>
      <vt:lpstr>Visual Studio Code UI</vt:lpstr>
      <vt:lpstr>Visual Studio Code UI (Basic Layout)</vt:lpstr>
      <vt:lpstr>PowerPoint Presentation</vt:lpstr>
      <vt:lpstr>Installing Java Support for the Code Editor</vt:lpstr>
      <vt:lpstr>PowerPoint Presentation</vt:lpstr>
      <vt:lpstr>PowerPoint Presentation</vt:lpstr>
      <vt:lpstr>Creating and Running your First Java Program</vt:lpstr>
      <vt:lpstr>Setting up a Local Folder for your Program</vt:lpstr>
      <vt:lpstr>Create a New Java File</vt:lpstr>
      <vt:lpstr>Class Definition</vt:lpstr>
      <vt:lpstr>Method Definition</vt:lpstr>
      <vt:lpstr>Print Statement “Hello World” and Run</vt:lpstr>
      <vt:lpstr>Running your Program</vt:lpstr>
      <vt:lpstr>Hello World Program Source Code</vt:lpstr>
      <vt:lpstr>Hello World Program Source Code</vt:lpstr>
      <vt:lpstr>PowerPoint Presentation</vt:lpstr>
      <vt:lpstr>Installing GitHub – a Version Control</vt:lpstr>
      <vt:lpstr>Creating your GitHub Online Account</vt:lpstr>
      <vt:lpstr>Creating a Repository (1/2)</vt:lpstr>
      <vt:lpstr>Creating a Repository (2/2)</vt:lpstr>
      <vt:lpstr>Branching (1/2)</vt:lpstr>
      <vt:lpstr>Branching (2/2)</vt:lpstr>
      <vt:lpstr>Why is Branching Needed?</vt:lpstr>
      <vt:lpstr>Creating a Branch (1/2)</vt:lpstr>
      <vt:lpstr>Creating a Branch (2/2)</vt:lpstr>
      <vt:lpstr>Making and Committing Changes (1/2)</vt:lpstr>
      <vt:lpstr>Making and Committing Changes (1/2)</vt:lpstr>
      <vt:lpstr>Opening a Pull Request (1/4)</vt:lpstr>
      <vt:lpstr>Opening a Pull Request (2/4)</vt:lpstr>
      <vt:lpstr>Opening a Pull Request (3/4)</vt:lpstr>
      <vt:lpstr>Opening a Pull Request (4/4)</vt:lpstr>
      <vt:lpstr>Merging Your Pull Request (1/2)</vt:lpstr>
      <vt:lpstr>Merging Your Pull Request (2/2)</vt:lpstr>
      <vt:lpstr>Next Steps</vt:lpstr>
      <vt:lpstr>PowerPoint Presentation</vt:lpstr>
      <vt:lpstr>Chapter 2 –Tools for Java Development</vt:lpstr>
    </vt:vector>
  </TitlesOfParts>
  <Company>Lincoln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–Tools for Java Development</dc:title>
  <dc:creator>Sergey K. Aityan</dc:creator>
  <cp:lastModifiedBy>Sergey Aityan</cp:lastModifiedBy>
  <cp:revision>331</cp:revision>
  <cp:lastPrinted>1601-01-01T00:00:00Z</cp:lastPrinted>
  <dcterms:created xsi:type="dcterms:W3CDTF">2003-11-11T09:16:48Z</dcterms:created>
  <dcterms:modified xsi:type="dcterms:W3CDTF">2024-01-20T04:15:13Z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0x01010083CDB946FD62954BB9F7F69EA86618E4</vt:lpwstr>
  </property>
</Properties>
</file>